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2" r:id="rId1"/>
  </p:sldMasterIdLst>
  <p:sldIdLst>
    <p:sldId id="256" r:id="rId2"/>
    <p:sldId id="257" r:id="rId3"/>
    <p:sldId id="259" r:id="rId4"/>
    <p:sldId id="258" r:id="rId5"/>
    <p:sldId id="260" r:id="rId6"/>
    <p:sldId id="261" r:id="rId7"/>
    <p:sldId id="262" r:id="rId8"/>
    <p:sldId id="263" r:id="rId9"/>
    <p:sldId id="265" r:id="rId10"/>
    <p:sldId id="264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Women who Rise" id="{161D9FF2-9788-46C3-8A98-6B21CB1BF776}">
          <p14:sldIdLst>
            <p14:sldId id="256"/>
          </p14:sldIdLst>
        </p14:section>
        <p14:section name="Why are we talking about care?" id="{39A1CC78-6EDD-47DF-A9EA-4EF29A1B193D}">
          <p14:sldIdLst>
            <p14:sldId id="257"/>
            <p14:sldId id="259"/>
            <p14:sldId id="258"/>
            <p14:sldId id="260"/>
            <p14:sldId id="261"/>
          </p14:sldIdLst>
        </p14:section>
        <p14:section name="How to build you managerial career and earn your place?" id="{1CF2DBC8-16C6-40B4-9663-665B5C63769B}">
          <p14:sldIdLst>
            <p14:sldId id="262"/>
            <p14:sldId id="263"/>
            <p14:sldId id="265"/>
            <p14:sldId id="264"/>
            <p14:sldId id="266"/>
            <p14:sldId id="267"/>
            <p14:sldId id="268"/>
          </p14:sldIdLst>
        </p14:section>
        <p14:section name="From CEO to Chief Executibe Mom Officer" id="{56D8E437-1488-4892-959A-0DC72AEF9986}">
          <p14:sldIdLst>
            <p14:sldId id="269"/>
            <p14:sldId id="270"/>
            <p14:sldId id="271"/>
            <p14:sldId id="272"/>
            <p14:sldId id="273"/>
            <p14:sldId id="274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2539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F83D70-91AA-429A-BD57-1CB6792B30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88136" y="1078030"/>
            <a:ext cx="9288096" cy="2956718"/>
          </a:xfrm>
        </p:spPr>
        <p:txBody>
          <a:bodyPr anchor="t">
            <a:noAutofit/>
          </a:bodyPr>
          <a:lstStyle>
            <a:lvl1pPr algn="l">
              <a:defRPr sz="6600" cap="all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065D245-B564-481D-A323-F73C5BCA84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88136" y="4455621"/>
            <a:ext cx="9288096" cy="1435331"/>
          </a:xfrm>
        </p:spPr>
        <p:txBody>
          <a:bodyPr>
            <a:normAutofit/>
          </a:bodyPr>
          <a:lstStyle>
            <a:lvl1pPr marL="0" indent="0" algn="l">
              <a:lnSpc>
                <a:spcPct val="120000"/>
              </a:lnSpc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E072EE-51B3-4C0C-A460-4684AB0793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45834-53BD-4C8F-B791-CD5378F4150E}" type="datetimeFigureOut">
              <a:rPr lang="en-US" smtClean="0"/>
              <a:t>11/16/2025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1422A5-3076-413B-84CB-ED3BA4171C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267C68-40D5-477E-9DBC-C28FD4B114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D7796-F675-488F-AC46-C88938C803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22535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3EE2F5-9D3C-4BE7-9AD5-335B31CF2C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F98C4F-4BF6-47CF-ABEE-2B12748C47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539070-70D2-4DD1-A439-155343FE26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45834-53BD-4C8F-B791-CD5378F4150E}" type="datetimeFigureOut">
              <a:rPr lang="en-US" smtClean="0"/>
              <a:t>11/16/2025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51AB30-CD74-471D-9FA6-ADC0C901E6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A137C4-F19E-4521-8DCB-4E0CF9CA31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D7796-F675-488F-AC46-C88938C803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03756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48007D-9B1D-4E2C-B38F-29C6820996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0940" y="1099127"/>
            <a:ext cx="9272260" cy="3472874"/>
          </a:xfrm>
        </p:spPr>
        <p:txBody>
          <a:bodyPr anchor="t">
            <a:normAutofit/>
          </a:bodyPr>
          <a:lstStyle>
            <a:lvl1pPr>
              <a:defRPr sz="400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60C51B-B525-4032-9D08-2978D7367B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90939" y="4572000"/>
            <a:ext cx="9272262" cy="1320801"/>
          </a:xfrm>
        </p:spPr>
        <p:txBody>
          <a:bodyPr anchor="b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08851-4DCC-447C-828A-5F7E66F762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45834-53BD-4C8F-B791-CD5378F4150E}" type="datetimeFigureOut">
              <a:rPr lang="en-US" smtClean="0"/>
              <a:t>11/16/2025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094542-CAEF-4D6C-BE6A-BC100F0590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8BDE40-8468-4051-9703-B751608AAF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D7796-F675-488F-AC46-C88938C803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35139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6BF7AE-3892-4896-8C15-7A35A41EFD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136" y="1088136"/>
            <a:ext cx="9890066" cy="1294228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FD9A26-86F1-4817-B243-4DE63B4F182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82185" y="2440568"/>
            <a:ext cx="4841505" cy="380128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454BF9B-EA16-48C8-96B9-7A66051BE7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440568"/>
            <a:ext cx="4806002" cy="38012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6E2D9F-1FCE-4A1C-996E-DB05777A89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45834-53BD-4C8F-B791-CD5378F4150E}" type="datetimeFigureOut">
              <a:rPr lang="en-US" smtClean="0"/>
              <a:t>11/16/2025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629E05-3F6C-40BF-9324-118588B6CA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69BE013-C5C0-4CBD-982E-36F037F736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D7796-F675-488F-AC46-C88938C803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48258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BED885-5FE5-4407-BE4D-FAD01C40A9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0940" y="1084333"/>
            <a:ext cx="9949455" cy="838856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322A77-C134-4857-83E5-51217D3C29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92088" y="1923190"/>
            <a:ext cx="4816475" cy="838856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000" b="1" cap="all" spc="1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A4ECBFE-C62C-471B-BFE4-1272EAC347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92088" y="2825791"/>
            <a:ext cx="4816475" cy="3363871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710AFC6-F407-4F35-BD37-B32F9B4036D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15482" y="1923190"/>
            <a:ext cx="4824913" cy="838856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000" b="1" cap="all" spc="1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58D60D5-0F83-46CB-92F3-849FC08E6E9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15482" y="2825791"/>
            <a:ext cx="4824913" cy="33638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A5AE694-5CA0-48DA-90D3-EC42BD1D86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45834-53BD-4C8F-B791-CD5378F4150E}" type="datetimeFigureOut">
              <a:rPr lang="en-US" smtClean="0"/>
              <a:t>11/16/2025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340A80D-4CCB-4899-9E1D-A5967F4E64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F753A9D-469A-4ED9-99A1-7E4B115F89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D7796-F675-488F-AC46-C88938C803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66009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87C91E-0A11-4E5D-9B8D-5316E73A2D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cap="all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1B8A8D1-71AD-4F9F-B393-9EED83FEF0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45834-53BD-4C8F-B791-CD5378F4150E}" type="datetimeFigureOut">
              <a:rPr lang="en-US" smtClean="0"/>
              <a:t>11/16/2025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7E36922-9A4C-453D-9B70-0C3A70281C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F5AAEF2-65DC-4E28-9AA4-5115ACB074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D7796-F675-488F-AC46-C88938C803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32614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448B02B-A32A-4383-BBC7-0C383390A9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45834-53BD-4C8F-B791-CD5378F4150E}" type="datetimeFigureOut">
              <a:rPr lang="en-US" smtClean="0"/>
              <a:t>11/16/2025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CFF7E77-47E0-4F9E-9148-8D0C59C0CF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8005A2-ECF0-4759-A17B-FDECE80683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D7796-F675-488F-AC46-C88938C803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7784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A1DD4B-5676-477E-8C52-4C1CF160FC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0940" y="1094448"/>
            <a:ext cx="3785860" cy="1554362"/>
          </a:xfrm>
        </p:spPr>
        <p:txBody>
          <a:bodyPr anchor="t">
            <a:normAutofit/>
          </a:bodyPr>
          <a:lstStyle>
            <a:lvl1pPr>
              <a:defRPr sz="2800" cap="all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5A3E63-EB15-4D82-BF2B-36BB030C43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4500" y="922689"/>
            <a:ext cx="5486002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BE994E-BAB7-43DC-A0E4-C779CF2A33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90940" y="2701254"/>
            <a:ext cx="3785860" cy="3167733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EDEFAAA-1B70-42AA-ADCC-F49B581326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45834-53BD-4C8F-B791-CD5378F4150E}" type="datetimeFigureOut">
              <a:rPr lang="en-US" smtClean="0"/>
              <a:t>11/16/2025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4C7B6CC-1C13-4F34-AC86-CCD442C8C3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9F1B638-9061-41AD-AF47-73A4AF8B78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D7796-F675-488F-AC46-C88938C803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56599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CF3C43-1676-4A29-83F9-D788ED2E71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0940" y="1097280"/>
            <a:ext cx="3785860" cy="1559740"/>
          </a:xfrm>
        </p:spPr>
        <p:txBody>
          <a:bodyPr anchor="t">
            <a:normAutofit/>
          </a:bodyPr>
          <a:lstStyle>
            <a:lvl1pPr>
              <a:defRPr sz="280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214A903-97C7-4349-B8CE-1BBED1942E3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524500" y="1143000"/>
            <a:ext cx="5486400" cy="4572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0A9F58-4AEB-4286-98F7-3C77AA913B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90940" y="2697480"/>
            <a:ext cx="3785860" cy="309342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4F55A58-F085-4500-AF61-045B12C8F4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45834-53BD-4C8F-B791-CD5378F4150E}" type="datetimeFigureOut">
              <a:rPr lang="en-US" smtClean="0"/>
              <a:t>11/16/2025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9936470-561D-49AE-AC84-B79D483FDA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EEF2BE2-DF21-4683-9D5F-849A525FD5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D7796-F675-488F-AC46-C88938C803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24956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D6C900-05BC-4021-B69F-2DAF974B7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F26E227-253A-44A0-9404-1CFD8CE419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FF5A02-0FC4-41C8-A13C-4C929B288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45834-53BD-4C8F-B791-CD5378F4150E}" type="datetimeFigureOut">
              <a:rPr lang="en-US" smtClean="0"/>
              <a:t>11/16/2025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459378-C430-49DB-B2D6-E32FBBCD4A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B9D57D-CB8E-4E67-AE2D-2790E2AA6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D7796-F675-488F-AC46-C88938C803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70310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82CF945-D70F-49C1-8CE5-5758C116601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182100" y="1091381"/>
            <a:ext cx="2171700" cy="4953369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2FDB721-04AA-4330-8045-3F2D9BB4BC6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091381"/>
            <a:ext cx="8265340" cy="4953369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418C15-991C-4C71-8DCD-DB3B388883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45834-53BD-4C8F-B791-CD5378F4150E}" type="datetimeFigureOut">
              <a:rPr lang="en-US" smtClean="0"/>
              <a:t>11/16/2025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728CC3-5830-4EFA-B28E-1648904DE1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DA91B6-E419-4483-9B66-3C758788BC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D7796-F675-488F-AC46-C88938C80352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E447C6A-78C3-4687-9A71-A05DBF6700DE}"/>
              </a:ext>
            </a:extLst>
          </p:cNvPr>
          <p:cNvCxnSpPr>
            <a:cxnSpLocks/>
          </p:cNvCxnSpPr>
          <p:nvPr/>
        </p:nvCxnSpPr>
        <p:spPr>
          <a:xfrm>
            <a:off x="11387805" y="1185205"/>
            <a:ext cx="804195" cy="0"/>
          </a:xfrm>
          <a:prstGeom prst="line">
            <a:avLst/>
          </a:prstGeom>
          <a:ln w="857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700311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E4438DC-3CEE-4170-9B1C-BAC05CD8C3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136" y="1090245"/>
            <a:ext cx="9922764" cy="129422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C19D24-DCBE-47F9-8B85-8A118B02B3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88136" y="2447778"/>
            <a:ext cx="9922764" cy="38387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4F5788-BDCE-49E2-80AE-31C739C6A0C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315200" y="6389688"/>
            <a:ext cx="369530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fld id="{A1E45834-53BD-4C8F-B791-CD5378F4150E}" type="datetimeFigureOut">
              <a:rPr lang="en-US" smtClean="0"/>
              <a:t>11/16/2025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1D5844-8163-4D82-BEFC-BC2D8D511B7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90940" y="6389688"/>
            <a:ext cx="44335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698A50-C435-4220-82C6-C8D62A7C9E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83190" y="6389688"/>
            <a:ext cx="94029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719D7796-F675-488F-AC46-C88938C80352}" type="slidenum">
              <a:rPr lang="en-US" smtClean="0"/>
              <a:t>‹#›</a:t>
            </a:fld>
            <a:endParaRPr lang="en-US"/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D8689CE0-64D2-447C-9C1F-872D111D8AC3}"/>
              </a:ext>
            </a:extLst>
          </p:cNvPr>
          <p:cNvCxnSpPr>
            <a:cxnSpLocks/>
          </p:cNvCxnSpPr>
          <p:nvPr/>
        </p:nvCxnSpPr>
        <p:spPr>
          <a:xfrm>
            <a:off x="0" y="1185205"/>
            <a:ext cx="804195" cy="0"/>
          </a:xfrm>
          <a:prstGeom prst="line">
            <a:avLst/>
          </a:prstGeom>
          <a:ln w="857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858637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05" r:id="rId6"/>
    <p:sldLayoutId id="2147483701" r:id="rId7"/>
    <p:sldLayoutId id="2147483702" r:id="rId8"/>
    <p:sldLayoutId id="2147483703" r:id="rId9"/>
    <p:sldLayoutId id="2147483704" r:id="rId10"/>
    <p:sldLayoutId id="2147483706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400" b="1" kern="1200" cap="none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Neue Haas Grotesk Text Pro" panose="020B0504020202020204" pitchFamily="34" charset="0"/>
        <a:buChar char="-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228600" algn="l" defTabSz="914400" rtl="0" eaLnBrk="1" latinLnBrk="0" hangingPunct="1">
        <a:lnSpc>
          <a:spcPct val="130000"/>
        </a:lnSpc>
        <a:spcBef>
          <a:spcPts val="500"/>
        </a:spcBef>
        <a:buFont typeface="Neue Haas Grotesk Text Pro" panose="020B0504020202020204" pitchFamily="34" charset="0"/>
        <a:buChar char="-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228600" algn="l" defTabSz="914400" rtl="0" eaLnBrk="1" latinLnBrk="0" hangingPunct="1">
        <a:lnSpc>
          <a:spcPct val="130000"/>
        </a:lnSpc>
        <a:spcBef>
          <a:spcPts val="500"/>
        </a:spcBef>
        <a:buFont typeface="Neue Haas Grotesk Text Pro" panose="020B0504020202020204" pitchFamily="34" charset="0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defTabSz="914400" rtl="0" eaLnBrk="1" latinLnBrk="0" hangingPunct="1">
        <a:lnSpc>
          <a:spcPct val="130000"/>
        </a:lnSpc>
        <a:spcBef>
          <a:spcPts val="500"/>
        </a:spcBef>
        <a:buFont typeface="Neue Haas Grotesk Text Pro" panose="020B0504020202020204" pitchFamily="34" charset="0"/>
        <a:buChar char="-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228600" algn="l" defTabSz="914400" rtl="0" eaLnBrk="1" latinLnBrk="0" hangingPunct="1">
        <a:lnSpc>
          <a:spcPct val="130000"/>
        </a:lnSpc>
        <a:spcBef>
          <a:spcPts val="500"/>
        </a:spcBef>
        <a:buFont typeface="Neue Haas Grotesk Text Pro" panose="020B0504020202020204" pitchFamily="34" charset="0"/>
        <a:buChar char="-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D8689CE0-64D2-447C-9C1F-872D111D8A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1185205"/>
            <a:ext cx="804195" cy="0"/>
          </a:xfrm>
          <a:prstGeom prst="line">
            <a:avLst/>
          </a:prstGeom>
          <a:ln w="857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>
            <a:extLst>
              <a:ext uri="{FF2B5EF4-FFF2-40B4-BE49-F238E27FC236}">
                <a16:creationId xmlns:a16="http://schemas.microsoft.com/office/drawing/2014/main" id="{1CEF030C-A95A-41CA-87AC-9AEA3338CF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F9669AAE-CED6-46E3-B8B0-8813FF5432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D6722F0C-A0CD-4611-B215-6850DFE97E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3469046"/>
            <a:ext cx="804195" cy="0"/>
          </a:xfrm>
          <a:prstGeom prst="line">
            <a:avLst/>
          </a:prstGeom>
          <a:ln w="857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 descr="A book on a desk&#10;&#10;AI-generated content may be incorrect.">
            <a:extLst>
              <a:ext uri="{FF2B5EF4-FFF2-40B4-BE49-F238E27FC236}">
                <a16:creationId xmlns:a16="http://schemas.microsoft.com/office/drawing/2014/main" id="{E98C1805-E45D-0688-A851-6DFE175B3E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" t="9319" r="-3" b="3808"/>
          <a:stretch>
            <a:fillRect/>
          </a:stretch>
        </p:blipFill>
        <p:spPr>
          <a:xfrm>
            <a:off x="0" y="-2"/>
            <a:ext cx="12191999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49130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A3B168A7-66FE-4359-9866-CBB841A729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7EAFA20-FECE-4509-7324-304F386058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1203" y="727433"/>
            <a:ext cx="4487962" cy="1180877"/>
          </a:xfrm>
        </p:spPr>
        <p:txBody>
          <a:bodyPr>
            <a:normAutofit/>
          </a:bodyPr>
          <a:lstStyle/>
          <a:p>
            <a:r>
              <a:rPr lang="en-CA" sz="3500" dirty="0"/>
              <a:t>Why are we talking about care?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F0748755-DDBC-46D0-91EC-1212A8EE2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1186344"/>
            <a:ext cx="804195" cy="0"/>
          </a:xfrm>
          <a:prstGeom prst="line">
            <a:avLst/>
          </a:prstGeom>
          <a:ln w="857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472A86F3-F970-721B-74ED-34A0C27CFB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1203" y="1998806"/>
            <a:ext cx="4487962" cy="4295977"/>
          </a:xfrm>
        </p:spPr>
        <p:txBody>
          <a:bodyPr>
            <a:normAutofit fontScale="32500" lnSpcReduction="20000"/>
          </a:bodyPr>
          <a:lstStyle/>
          <a:p>
            <a:pPr algn="just">
              <a:lnSpc>
                <a:spcPct val="120000"/>
              </a:lnSpc>
            </a:pPr>
            <a:r>
              <a:rPr lang="en-CA" sz="5500" dirty="0"/>
              <a:t>Care has shifted from an invisible private concern to a public, policy – relevant issue.</a:t>
            </a:r>
          </a:p>
          <a:p>
            <a:pPr algn="just">
              <a:lnSpc>
                <a:spcPct val="120000"/>
              </a:lnSpc>
            </a:pPr>
            <a:r>
              <a:rPr lang="en-US" sz="5500" dirty="0"/>
              <a:t>Historically considered the domain of women, caregiving has been associated with domestic life and emotional labor.</a:t>
            </a:r>
          </a:p>
          <a:p>
            <a:pPr algn="just">
              <a:lnSpc>
                <a:spcPct val="120000"/>
              </a:lnSpc>
            </a:pPr>
            <a:r>
              <a:rPr lang="en-CA" sz="5500" dirty="0"/>
              <a:t>Concepts explore in this chapter:</a:t>
            </a:r>
          </a:p>
          <a:p>
            <a:pPr lvl="1" algn="just">
              <a:lnSpc>
                <a:spcPct val="120000"/>
              </a:lnSpc>
            </a:pPr>
            <a:r>
              <a:rPr lang="en-CA" sz="5500" dirty="0"/>
              <a:t>Multidimensional nature of care </a:t>
            </a:r>
          </a:p>
          <a:p>
            <a:pPr lvl="1" algn="just">
              <a:lnSpc>
                <a:spcPct val="120000"/>
              </a:lnSpc>
            </a:pPr>
            <a:r>
              <a:rPr lang="en-CA" sz="5500" dirty="0"/>
              <a:t>Economical and social implications for care</a:t>
            </a:r>
          </a:p>
          <a:p>
            <a:pPr lvl="1" algn="just">
              <a:lnSpc>
                <a:spcPct val="120000"/>
              </a:lnSpc>
            </a:pPr>
            <a:r>
              <a:rPr lang="en-CA" sz="5500" dirty="0"/>
              <a:t>Care inequality and professional development</a:t>
            </a:r>
          </a:p>
          <a:p>
            <a:pPr>
              <a:lnSpc>
                <a:spcPct val="120000"/>
              </a:lnSpc>
            </a:pPr>
            <a:endParaRPr lang="en-CA" sz="1100" dirty="0"/>
          </a:p>
        </p:txBody>
      </p:sp>
      <p:pic>
        <p:nvPicPr>
          <p:cNvPr id="5" name="Picture 4" descr="A close-up of a bird&#10;&#10;AI-generated content may be incorrect.">
            <a:extLst>
              <a:ext uri="{FF2B5EF4-FFF2-40B4-BE49-F238E27FC236}">
                <a16:creationId xmlns:a16="http://schemas.microsoft.com/office/drawing/2014/main" id="{E872F883-A72F-E7BF-31BC-C52059948D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56" t="-1" r="22904" b="-1"/>
          <a:stretch>
            <a:fillRect/>
          </a:stretch>
        </p:blipFill>
        <p:spPr>
          <a:xfrm>
            <a:off x="6029740" y="10"/>
            <a:ext cx="616226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39536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1533BC-39F6-150B-57CA-28ADE76449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DEF434-693B-EC4A-9DEC-6C0BCF8BFB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CA" dirty="0"/>
              <a:t>Traditional gender roles and care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1AFF28-916A-A4B0-6D90-704DDAF808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normalization of women’s caregiving role is a product of culturally ingrained gender norms.</a:t>
            </a:r>
          </a:p>
          <a:p>
            <a:r>
              <a:rPr lang="en-CA" dirty="0"/>
              <a:t>Sexual division of labor created public / private work dichotomies.</a:t>
            </a:r>
          </a:p>
          <a:p>
            <a:r>
              <a:rPr lang="en-US" dirty="0"/>
              <a:t>Despite its economic value, unpaid care work remains mostly unrecognized.</a:t>
            </a:r>
            <a:endParaRPr lang="en-CA" dirty="0"/>
          </a:p>
          <a:p>
            <a:pPr marL="0" indent="0">
              <a:buNone/>
            </a:pP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829739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6C0C3C-E092-F7F4-24C5-F3378BC70E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85815A-245A-7FC3-385C-7329676B0B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1510" y="686054"/>
            <a:ext cx="9922764" cy="1294228"/>
          </a:xfrm>
        </p:spPr>
        <p:txBody>
          <a:bodyPr/>
          <a:lstStyle/>
          <a:p>
            <a:pPr algn="ctr"/>
            <a:r>
              <a:rPr lang="en-CA" dirty="0"/>
              <a:t>Labor inequalities </a:t>
            </a:r>
            <a:br>
              <a:rPr lang="en-CA" dirty="0"/>
            </a:br>
            <a:r>
              <a:rPr lang="en-CA" dirty="0"/>
              <a:t>and institutional gaps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89BFA5-1AFA-C5FC-8BD3-3ED2667959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3300" y="2567047"/>
            <a:ext cx="9922764" cy="3838722"/>
          </a:xfrm>
        </p:spPr>
        <p:txBody>
          <a:bodyPr/>
          <a:lstStyle/>
          <a:p>
            <a:r>
              <a:rPr lang="en-US" dirty="0"/>
              <a:t>Public policies often reinforce traditional gender roles through limited parental leave and insufficient childcare infrastructure.</a:t>
            </a:r>
          </a:p>
          <a:p>
            <a:r>
              <a:rPr lang="en-US" dirty="0"/>
              <a:t>Women from higher socioeconomic groups are better positioned to outsource care responsibilities, increasing their labor market integration.</a:t>
            </a:r>
          </a:p>
          <a:p>
            <a:r>
              <a:rPr lang="en-US" dirty="0"/>
              <a:t>Lower-income women face greater burdens of unpaid care and fewer employment opportunities, further deepening social inequality.</a:t>
            </a:r>
          </a:p>
          <a:p>
            <a:r>
              <a:rPr lang="en-US" dirty="0"/>
              <a:t>However, rules governing family care entail a double inequality: socioeconomic and gender inequality.</a:t>
            </a:r>
          </a:p>
        </p:txBody>
      </p:sp>
    </p:spTree>
    <p:extLst>
      <p:ext uri="{BB962C8B-B14F-4D97-AF65-F5344CB8AC3E}">
        <p14:creationId xmlns:p14="http://schemas.microsoft.com/office/powerpoint/2010/main" val="34082846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B35422-3920-F9FA-91DE-80D204DACF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BCF062-6EB3-EAB1-FAB9-3CD712AC59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CA" dirty="0"/>
              <a:t>Glass and concrete ceilings in professional advancement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4AAA7E-59DE-8193-8179-ACC4BF1B11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20048" y="2752577"/>
            <a:ext cx="9922764" cy="3838722"/>
          </a:xfrm>
        </p:spPr>
        <p:txBody>
          <a:bodyPr/>
          <a:lstStyle/>
          <a:p>
            <a:r>
              <a:rPr lang="en-US" dirty="0"/>
              <a:t>The 'glass ceiling' refers to invisible, structural barriers that prevent women from reaching executive roles despite equal qualifications.</a:t>
            </a:r>
          </a:p>
          <a:p>
            <a:r>
              <a:rPr lang="en-US" dirty="0"/>
              <a:t>The 'concrete ceiling' denotes internalized limitations and social pressures that lead women to self-limit their professional ambitions.</a:t>
            </a:r>
          </a:p>
          <a:p>
            <a:r>
              <a:rPr lang="en-US" dirty="0"/>
              <a:t>Women must navigate both institutional and personal challenges to reconcile leadership aspirations with societal expectations around caregiving.</a:t>
            </a:r>
          </a:p>
        </p:txBody>
      </p:sp>
    </p:spTree>
    <p:extLst>
      <p:ext uri="{BB962C8B-B14F-4D97-AF65-F5344CB8AC3E}">
        <p14:creationId xmlns:p14="http://schemas.microsoft.com/office/powerpoint/2010/main" val="9877340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E0E6A4-3A5F-75B0-2DBD-9579B76A54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67E86-0D19-229B-4B4D-2422630A12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1510" y="745689"/>
            <a:ext cx="9922764" cy="1294228"/>
          </a:xfrm>
        </p:spPr>
        <p:txBody>
          <a:bodyPr/>
          <a:lstStyle/>
          <a:p>
            <a:pPr algn="ctr"/>
            <a:r>
              <a:rPr lang="en-CA" dirty="0"/>
              <a:t>Key takeaways: </a:t>
            </a:r>
            <a:br>
              <a:rPr lang="en-CA" dirty="0"/>
            </a:br>
            <a:r>
              <a:rPr lang="en-CA" dirty="0"/>
              <a:t>Why are we talking about care?</a:t>
            </a:r>
            <a:endParaRPr lang="en-CA" b="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7C5417-AAAD-CB43-574A-59714A1420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66431" y="2500785"/>
            <a:ext cx="9922764" cy="3838722"/>
          </a:xfrm>
        </p:spPr>
        <p:txBody>
          <a:bodyPr/>
          <a:lstStyle/>
          <a:p>
            <a:r>
              <a:rPr lang="en-CA" dirty="0"/>
              <a:t>Care is a critical, multidimensional activity – social, economic, and emotional.</a:t>
            </a:r>
          </a:p>
          <a:p>
            <a:r>
              <a:rPr lang="en-CA" dirty="0"/>
              <a:t>Gendered expectations still dominate how care is distributed.</a:t>
            </a:r>
          </a:p>
          <a:p>
            <a:r>
              <a:rPr lang="en-US" dirty="0"/>
              <a:t>Unpaid care work must be integrated into economic analysis and supported through inclusive social policy.</a:t>
            </a:r>
          </a:p>
          <a:p>
            <a:r>
              <a:rPr lang="en-CA" dirty="0"/>
              <a:t>Equity in caregiving requires inclusive policies and cultural shifts</a:t>
            </a:r>
          </a:p>
          <a:p>
            <a:r>
              <a:rPr lang="en-US" dirty="0"/>
              <a:t>State, market, and civil society actors must co-construct a framework that values and redistributes care responsibilities equitably.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3504563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4893077-72C3-5A14-7EBD-282DC2CB90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3B168A7-66FE-4359-9866-CBB841A729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07BBB6C-2358-13EA-3A0C-C805045847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566247"/>
            <a:ext cx="5111363" cy="1441457"/>
          </a:xfrm>
        </p:spPr>
        <p:txBody>
          <a:bodyPr>
            <a:normAutofit/>
          </a:bodyPr>
          <a:lstStyle/>
          <a:p>
            <a:r>
              <a:rPr lang="en-CA" sz="3200" dirty="0"/>
              <a:t>Chapter 2: How to build your managerial career and earn your place?</a:t>
            </a:r>
            <a:endParaRPr lang="en-CA" sz="3200" b="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F0748755-DDBC-46D0-91EC-1212A8EE2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1186344"/>
            <a:ext cx="804195" cy="0"/>
          </a:xfrm>
          <a:prstGeom prst="line">
            <a:avLst/>
          </a:prstGeom>
          <a:ln w="857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97FCCE-4C7F-1C3E-FC43-264666BDB8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6548" y="2263851"/>
            <a:ext cx="4594529" cy="2957506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en-CA" dirty="0"/>
              <a:t>This chapter explores the stages, decisions, and barriers in women’s managerial careers.</a:t>
            </a:r>
          </a:p>
          <a:p>
            <a:pPr>
              <a:lnSpc>
                <a:spcPct val="120000"/>
              </a:lnSpc>
            </a:pPr>
            <a:r>
              <a:rPr lang="en-CA" dirty="0"/>
              <a:t>Concepts explored:</a:t>
            </a:r>
          </a:p>
          <a:p>
            <a:pPr lvl="1">
              <a:lnSpc>
                <a:spcPct val="120000"/>
              </a:lnSpc>
            </a:pPr>
            <a:r>
              <a:rPr lang="en-CA" dirty="0"/>
              <a:t>Family influence on career decisions</a:t>
            </a:r>
          </a:p>
          <a:p>
            <a:pPr lvl="1">
              <a:lnSpc>
                <a:spcPct val="120000"/>
              </a:lnSpc>
            </a:pPr>
            <a:r>
              <a:rPr lang="en-CA" dirty="0"/>
              <a:t>Mentors and Sponsors</a:t>
            </a:r>
          </a:p>
          <a:p>
            <a:pPr lvl="1">
              <a:lnSpc>
                <a:spcPct val="120000"/>
              </a:lnSpc>
            </a:pPr>
            <a:r>
              <a:rPr lang="en-CA" dirty="0"/>
              <a:t>Glass ceiling</a:t>
            </a:r>
          </a:p>
          <a:p>
            <a:pPr lvl="1">
              <a:lnSpc>
                <a:spcPct val="120000"/>
              </a:lnSpc>
            </a:pPr>
            <a:r>
              <a:rPr lang="en-CA" dirty="0"/>
              <a:t>Concrete ceiling</a:t>
            </a:r>
          </a:p>
          <a:p>
            <a:pPr lvl="1">
              <a:lnSpc>
                <a:spcPct val="120000"/>
              </a:lnSpc>
            </a:pPr>
            <a:r>
              <a:rPr lang="en-CA" dirty="0"/>
              <a:t>Impostor Syndrome</a:t>
            </a:r>
          </a:p>
        </p:txBody>
      </p:sp>
      <p:pic>
        <p:nvPicPr>
          <p:cNvPr id="5" name="Picture 4" descr="A close-up of a bird&#10;&#10;AI-generated content may be incorrect.">
            <a:extLst>
              <a:ext uri="{FF2B5EF4-FFF2-40B4-BE49-F238E27FC236}">
                <a16:creationId xmlns:a16="http://schemas.microsoft.com/office/drawing/2014/main" id="{0DB6B5C6-66EC-13F3-59EE-B3BCBE8384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61" t="-1" r="24011" b="-1"/>
          <a:stretch>
            <a:fillRect/>
          </a:stretch>
        </p:blipFill>
        <p:spPr>
          <a:xfrm>
            <a:off x="6292682" y="10"/>
            <a:ext cx="5899318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63278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FE82EF-2B62-E6A0-A4E9-FA5A8C6E22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F0FA53-C875-9799-F5A8-740277FA3D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0963" y="745689"/>
            <a:ext cx="10090073" cy="1294228"/>
          </a:xfrm>
        </p:spPr>
        <p:txBody>
          <a:bodyPr>
            <a:normAutofit/>
          </a:bodyPr>
          <a:lstStyle/>
          <a:p>
            <a:pPr algn="ctr"/>
            <a:r>
              <a:rPr lang="en-CA" dirty="0"/>
              <a:t>Family background</a:t>
            </a:r>
            <a:endParaRPr lang="en-CA" b="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CDBD74-E91F-4E4F-7355-50FFD2A280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26674" y="2212195"/>
            <a:ext cx="9922764" cy="3838722"/>
          </a:xfrm>
        </p:spPr>
        <p:txBody>
          <a:bodyPr/>
          <a:lstStyle/>
          <a:p>
            <a:r>
              <a:rPr lang="en-US" dirty="0"/>
              <a:t>Family roles and values have had a direct influence on the career choices of professional women.</a:t>
            </a:r>
          </a:p>
          <a:p>
            <a:r>
              <a:rPr lang="en-US" dirty="0"/>
              <a:t>Many women chose more traditional fields or those with greater female representation, avoiding careers labeled as "masculine" due to gendered expectations around personality traits and professional behavior.</a:t>
            </a:r>
          </a:p>
          <a:p>
            <a:r>
              <a:rPr lang="en-US" dirty="0"/>
              <a:t>Families where one or both parents have professional careers in the corporate world often encourage early workforce participation for their children—sometimes even before finishing university—to foster long-term development in chosen careers.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8014272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489BEC-03BA-2799-7BBA-F8FB99DEB5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11D243-FD09-7727-7182-0FDC792006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0963" y="831828"/>
            <a:ext cx="10090073" cy="1294228"/>
          </a:xfrm>
        </p:spPr>
        <p:txBody>
          <a:bodyPr>
            <a:normAutofit/>
          </a:bodyPr>
          <a:lstStyle/>
          <a:p>
            <a:pPr algn="ctr"/>
            <a:r>
              <a:rPr lang="en-CA" dirty="0"/>
              <a:t>Climbing the corporate ladder</a:t>
            </a:r>
            <a:endParaRPr lang="en-CA" b="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0394BE-E17E-AD1D-EDCA-9B89248CC1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3300" y="2126056"/>
            <a:ext cx="9922764" cy="3838722"/>
          </a:xfrm>
        </p:spPr>
        <p:txBody>
          <a:bodyPr/>
          <a:lstStyle/>
          <a:p>
            <a:r>
              <a:rPr lang="en-US" dirty="0"/>
              <a:t>Expatriation is a key career-advancing decision, yet more difficult for women due to the lack of supportive structures that accommodate family responsibilities.</a:t>
            </a:r>
          </a:p>
          <a:p>
            <a:r>
              <a:rPr lang="en-US" dirty="0"/>
              <a:t>The main obstacle is the absence of institutional or corporate systems that support family relocation—leaving women and their partners to navigate these transitions alone.</a:t>
            </a:r>
          </a:p>
          <a:p>
            <a:r>
              <a:rPr lang="en-US" dirty="0"/>
              <a:t>Managerial advancement is strongly influenced by mentorship and especially sponsorship.</a:t>
            </a:r>
          </a:p>
          <a:p>
            <a:r>
              <a:rPr lang="en-US" dirty="0"/>
              <a:t>Sponsors not only believe in the potential of the professional but actively guide them in navigating the corporate landscape, social relations, and decision-making spaces.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4775242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6FACFA-6CBB-743C-678C-C9C0EF1927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A8E401-173E-BBC9-4C47-F624536F88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0963" y="772193"/>
            <a:ext cx="10090073" cy="1294228"/>
          </a:xfrm>
        </p:spPr>
        <p:txBody>
          <a:bodyPr>
            <a:normAutofit/>
          </a:bodyPr>
          <a:lstStyle/>
          <a:p>
            <a:pPr algn="ctr"/>
            <a:r>
              <a:rPr lang="en-CA" dirty="0"/>
              <a:t>The dual barrier: </a:t>
            </a:r>
            <a:br>
              <a:rPr lang="en-CA" dirty="0"/>
            </a:br>
            <a:r>
              <a:rPr lang="en-CA" dirty="0"/>
              <a:t>Glass ceiling and Concrete ceiling</a:t>
            </a:r>
            <a:endParaRPr lang="en-CA" b="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ED3DAF-A440-7AEC-2A90-496461E432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53178" y="2335507"/>
            <a:ext cx="9922764" cy="3838722"/>
          </a:xfrm>
        </p:spPr>
        <p:txBody>
          <a:bodyPr/>
          <a:lstStyle/>
          <a:p>
            <a:r>
              <a:rPr lang="en-US" dirty="0"/>
              <a:t>External barriers—the “glass ceiling”—remain significant: informal, invisible, and elusive gendered limitations on career advancement.</a:t>
            </a:r>
          </a:p>
          <a:p>
            <a:r>
              <a:rPr lang="en-US" dirty="0"/>
              <a:t>Internal barriers—the “concrete ceiling”—also hinder women’s advancement:</a:t>
            </a:r>
          </a:p>
          <a:p>
            <a:pPr lvl="1"/>
            <a:r>
              <a:rPr lang="en-US" dirty="0"/>
              <a:t>Highly qualified women may reject promotions due to self-doubt or caregiving conflicts.</a:t>
            </a:r>
          </a:p>
          <a:p>
            <a:pPr lvl="1"/>
            <a:r>
              <a:rPr lang="en-US" dirty="0"/>
              <a:t>Many continue to take on greater responsibilities while modifying work hours to align with family life.</a:t>
            </a:r>
          </a:p>
          <a:p>
            <a:r>
              <a:rPr lang="en-US" dirty="0"/>
              <a:t>The “Impostor Syndrome” is a key manifestation of internal barriers:</a:t>
            </a:r>
          </a:p>
          <a:p>
            <a:pPr lvl="1"/>
            <a:r>
              <a:rPr lang="en-US" dirty="0"/>
              <a:t>Women often feel undeserving or underqualified for leadership roles despite being well-prepared and supported by mentors.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9314475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6F9EFA-FDE1-D64B-2B4D-BE46551B4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A32F13-3BFF-2452-9F15-F2A2FBDFD7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7770" y="838454"/>
            <a:ext cx="10090073" cy="1294228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Discrimination and Gender Stereotyping in Managerial Careers</a:t>
            </a:r>
            <a:endParaRPr lang="en-CA" b="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BA44D5-AF69-A023-5EF1-2D34F6A50B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19438" y="2719819"/>
            <a:ext cx="9922764" cy="3838722"/>
          </a:xfrm>
        </p:spPr>
        <p:txBody>
          <a:bodyPr/>
          <a:lstStyle/>
          <a:p>
            <a:r>
              <a:rPr lang="en-US" dirty="0"/>
              <a:t>Modern leadership trends emphasize that effective managers should embody both traditionally masculine and feminine traits.</a:t>
            </a:r>
          </a:p>
          <a:p>
            <a:r>
              <a:rPr lang="en-US" dirty="0"/>
              <a:t>Cooperative behavior, empathy, kindness, and the ability to collaborate are not exclusive to women, nor are they absent in men.</a:t>
            </a:r>
          </a:p>
          <a:p>
            <a:r>
              <a:rPr lang="en-US" dirty="0"/>
              <a:t>Despite this evolving narrative, daily corporate interactions often continue to reflect gender stereotypes.</a:t>
            </a:r>
          </a:p>
        </p:txBody>
      </p:sp>
    </p:spTree>
    <p:extLst>
      <p:ext uri="{BB962C8B-B14F-4D97-AF65-F5344CB8AC3E}">
        <p14:creationId xmlns:p14="http://schemas.microsoft.com/office/powerpoint/2010/main" val="21187807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C923C0-081A-16B3-0D50-509589AF79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3917EF-4270-9C26-A509-3444364FAB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4517" y="838454"/>
            <a:ext cx="10090073" cy="1294228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Networking Barriers and </a:t>
            </a:r>
            <a:br>
              <a:rPr lang="en-US" dirty="0"/>
            </a:br>
            <a:r>
              <a:rPr lang="en-US" dirty="0"/>
              <a:t>Informal Exclusion</a:t>
            </a:r>
            <a:endParaRPr lang="en-CA" b="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BD515C-D16F-7474-E565-E2579B5DBB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92934" y="2593924"/>
            <a:ext cx="9922764" cy="3838722"/>
          </a:xfrm>
        </p:spPr>
        <p:txBody>
          <a:bodyPr/>
          <a:lstStyle/>
          <a:p>
            <a:r>
              <a:rPr lang="en-US" dirty="0"/>
              <a:t>Many business deals are initiated outside of formal working hours in informal, male-dominated networking spaces.</a:t>
            </a:r>
          </a:p>
          <a:p>
            <a:r>
              <a:rPr lang="en-US" dirty="0"/>
              <a:t>Female managers often face difficulties participating in these events, especially those held after 6:00 p.m., as they conflict with caregiving responsibilities.</a:t>
            </a:r>
          </a:p>
          <a:p>
            <a:r>
              <a:rPr lang="en-US" dirty="0"/>
              <a:t>These dynamics contribute to systemic exclusion, requiring women to adapt to structures historically shaped by and for men.</a:t>
            </a:r>
          </a:p>
        </p:txBody>
      </p:sp>
    </p:spTree>
    <p:extLst>
      <p:ext uri="{BB962C8B-B14F-4D97-AF65-F5344CB8AC3E}">
        <p14:creationId xmlns:p14="http://schemas.microsoft.com/office/powerpoint/2010/main" val="17448657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418690-1871-92B9-B032-11E1AA6DA1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169244-541C-A2D1-563B-84BE396C72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135" y="1090245"/>
            <a:ext cx="10090073" cy="1294228"/>
          </a:xfrm>
        </p:spPr>
        <p:txBody>
          <a:bodyPr>
            <a:normAutofit fontScale="90000"/>
          </a:bodyPr>
          <a:lstStyle/>
          <a:p>
            <a:pPr algn="ctr"/>
            <a:r>
              <a:rPr lang="en-CA" dirty="0"/>
              <a:t>Key takeaways: How to build your managerial career and earn your place?</a:t>
            </a:r>
            <a:endParaRPr lang="en-CA" b="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3D8446-0AD9-85BE-EC89-2405B26083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39317" y="2905350"/>
            <a:ext cx="9922764" cy="3838722"/>
          </a:xfrm>
        </p:spPr>
        <p:txBody>
          <a:bodyPr/>
          <a:lstStyle/>
          <a:p>
            <a:r>
              <a:rPr lang="en-US" dirty="0"/>
              <a:t>Women’s careers are shaped by family, gender roles, and institutional structures.</a:t>
            </a:r>
          </a:p>
          <a:p>
            <a:r>
              <a:rPr lang="en-US" dirty="0"/>
              <a:t>Time, care, and organizational culture intersect to affect leadership potential.</a:t>
            </a:r>
          </a:p>
          <a:p>
            <a:r>
              <a:rPr lang="en-US" dirty="0"/>
              <a:t>Glass ceilings reflect external barriers; concrete ceilings reflect internalized constraints.</a:t>
            </a:r>
          </a:p>
          <a:p>
            <a:r>
              <a:rPr lang="en-US" dirty="0"/>
              <a:t>Mentorship, sponsorship, and  inclusive policies are essential to equity in leadership.</a:t>
            </a:r>
          </a:p>
          <a:p>
            <a:r>
              <a:rPr lang="en-US" dirty="0"/>
              <a:t>The transformation of leadership models must include both feminine and masculine traits.</a:t>
            </a:r>
          </a:p>
        </p:txBody>
      </p:sp>
    </p:spTree>
    <p:extLst>
      <p:ext uri="{BB962C8B-B14F-4D97-AF65-F5344CB8AC3E}">
        <p14:creationId xmlns:p14="http://schemas.microsoft.com/office/powerpoint/2010/main" val="11943966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C162CB-1008-0EFB-CA03-84E40AA0CC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0648BF-3AD1-996D-362B-39EF5E8BA1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566247"/>
            <a:ext cx="5111363" cy="1441457"/>
          </a:xfrm>
        </p:spPr>
        <p:txBody>
          <a:bodyPr>
            <a:normAutofit/>
          </a:bodyPr>
          <a:lstStyle/>
          <a:p>
            <a:r>
              <a:rPr lang="en-CA" sz="3200" dirty="0"/>
              <a:t>Chapter 3: </a:t>
            </a:r>
            <a:r>
              <a:rPr lang="en-US" sz="3200" dirty="0"/>
              <a:t>From CEO to Chief Executive Mom Officer</a:t>
            </a:r>
            <a:endParaRPr lang="en-CA" sz="3200" b="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26075F-8435-C999-D277-3455723656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6548" y="2263851"/>
            <a:ext cx="4594529" cy="2957506"/>
          </a:xfrm>
        </p:spPr>
        <p:txBody>
          <a:bodyPr>
            <a:noAutofit/>
          </a:bodyPr>
          <a:lstStyle/>
          <a:p>
            <a:r>
              <a:rPr lang="en-US" dirty="0"/>
              <a:t>Women leaders manage both corporate responsibilities and domestic caregiving duties.</a:t>
            </a:r>
          </a:p>
          <a:p>
            <a:r>
              <a:rPr lang="en-US" dirty="0"/>
              <a:t>Motherhood involves strategic planning, mirroring managerial tools like delegation and time management.</a:t>
            </a:r>
          </a:p>
          <a:p>
            <a:r>
              <a:rPr lang="en-US" dirty="0"/>
              <a:t>Concepts explored:</a:t>
            </a:r>
          </a:p>
          <a:p>
            <a:pPr lvl="1"/>
            <a:r>
              <a:rPr lang="en-US" dirty="0"/>
              <a:t>The managerial manual for women</a:t>
            </a:r>
          </a:p>
        </p:txBody>
      </p:sp>
      <p:pic>
        <p:nvPicPr>
          <p:cNvPr id="5" name="Picture 4" descr="A close-up of a bird&#10;&#10;AI-generated content may be incorrect.">
            <a:extLst>
              <a:ext uri="{FF2B5EF4-FFF2-40B4-BE49-F238E27FC236}">
                <a16:creationId xmlns:a16="http://schemas.microsoft.com/office/drawing/2014/main" id="{1032F69C-852A-E629-AF66-EE85371671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61" t="-1" r="24011" b="-1"/>
          <a:stretch>
            <a:fillRect/>
          </a:stretch>
        </p:blipFill>
        <p:spPr>
          <a:xfrm>
            <a:off x="6292682" y="10"/>
            <a:ext cx="5899318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9792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7F117E-E99F-3DC5-ED9A-BC457AB39D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A1821E-4926-3149-77A0-24CEF68EBE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0963" y="745689"/>
            <a:ext cx="10090073" cy="1294228"/>
          </a:xfrm>
        </p:spPr>
        <p:txBody>
          <a:bodyPr>
            <a:normAutofit/>
          </a:bodyPr>
          <a:lstStyle/>
          <a:p>
            <a:pPr algn="ctr"/>
            <a:r>
              <a:rPr lang="en-US" sz="3500" dirty="0"/>
              <a:t>From CEO to Chief Executive Mom Officer – Navigating Leadership and Motherhood</a:t>
            </a:r>
            <a:endParaRPr lang="en-CA" sz="3500" b="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223106-8DF0-3895-F93F-FDC88F36F4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26674" y="2212195"/>
            <a:ext cx="9922764" cy="3838722"/>
          </a:xfrm>
        </p:spPr>
        <p:txBody>
          <a:bodyPr/>
          <a:lstStyle/>
          <a:p>
            <a:r>
              <a:rPr lang="en-US" dirty="0"/>
              <a:t>For women, managing in the corporate world and motherhood share core skills: organizing people, managing time, and coordinating complex systems.</a:t>
            </a:r>
          </a:p>
          <a:p>
            <a:r>
              <a:rPr lang="en-US" dirty="0"/>
              <a:t>Being a mother requires structuring family routines, coordinating caregiving networks, and logistical planning.</a:t>
            </a:r>
          </a:p>
          <a:p>
            <a:r>
              <a:rPr lang="en-US" dirty="0"/>
              <a:t>Being a manager involves leading teams, setting strategy, and ensuring operational outcomes—yet women often carry both burdens, unlike male peers.</a:t>
            </a:r>
          </a:p>
          <a:p>
            <a:r>
              <a:rPr lang="en-US" dirty="0"/>
              <a:t>This dual responsibility reveals a gendered and socioeconomic inequality in care expectations and institutional support.</a:t>
            </a:r>
          </a:p>
        </p:txBody>
      </p:sp>
    </p:spTree>
    <p:extLst>
      <p:ext uri="{BB962C8B-B14F-4D97-AF65-F5344CB8AC3E}">
        <p14:creationId xmlns:p14="http://schemas.microsoft.com/office/powerpoint/2010/main" val="34526362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0671A1-CC37-638F-52D9-F473E8143A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AE17BE-0797-EA45-6286-B64A040634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0963" y="745689"/>
            <a:ext cx="10090073" cy="1294228"/>
          </a:xfrm>
        </p:spPr>
        <p:txBody>
          <a:bodyPr>
            <a:normAutofit/>
          </a:bodyPr>
          <a:lstStyle/>
          <a:p>
            <a:pPr algn="ctr"/>
            <a:r>
              <a:rPr lang="en-US" sz="3500" dirty="0"/>
              <a:t>From CEO to Chief Executive Mom Officer – Navigating Leadership and Motherhood</a:t>
            </a:r>
            <a:endParaRPr lang="en-CA" sz="3500" b="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769D0F-4B81-98FB-2E9B-653D16B71A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26674" y="2212195"/>
            <a:ext cx="9922764" cy="3838722"/>
          </a:xfrm>
        </p:spPr>
        <p:txBody>
          <a:bodyPr/>
          <a:lstStyle/>
          <a:p>
            <a:r>
              <a:rPr lang="en-US" dirty="0"/>
              <a:t>Maternity is not a professional dead end but a stage that demands strategic planning: from pregnancy to leave to career reintegration.</a:t>
            </a:r>
          </a:p>
          <a:p>
            <a:r>
              <a:rPr lang="en-US" dirty="0"/>
              <a:t>Family planning becomes part of a managerial mindset—involving task delegation, logistics, goal tracking, and childcare service selection.</a:t>
            </a:r>
          </a:p>
          <a:p>
            <a:r>
              <a:rPr lang="en-US" dirty="0"/>
              <a:t>Maternity and paternity leaves remain a core public policy challenge; even with progress, gender norms shape leave expectations and impact both mothers and fathers.</a:t>
            </a:r>
          </a:p>
          <a:p>
            <a:r>
              <a:rPr lang="en-US" dirty="0"/>
              <a:t>The quality of family time—not the quantity—is what defines “good motherhood,” and managers must reconcile absence without guilt.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0504588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426B83-9EB6-C0E0-5C94-BCCDC97FE6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707E8C-3303-217B-2150-5B599F14F5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0963" y="745689"/>
            <a:ext cx="10090073" cy="1294228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The Managerial Manual for Women: Balancing Ambition, Time, and Care</a:t>
            </a:r>
            <a:endParaRPr lang="en-CA" sz="3500" b="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359730-2945-CA3E-E4E0-645B718381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26674" y="2212195"/>
            <a:ext cx="9922764" cy="3838722"/>
          </a:xfrm>
        </p:spPr>
        <p:txBody>
          <a:bodyPr/>
          <a:lstStyle/>
          <a:p>
            <a:r>
              <a:rPr lang="en-US" dirty="0"/>
              <a:t>A silent “manual” of woman-manager leadership emerges from interviews:</a:t>
            </a:r>
          </a:p>
          <a:p>
            <a:pPr lvl="1"/>
            <a:r>
              <a:rPr lang="en-US" dirty="0"/>
              <a:t>Make space for family, romance, and yourself.</a:t>
            </a:r>
          </a:p>
          <a:p>
            <a:pPr lvl="1"/>
            <a:r>
              <a:rPr lang="en-US" dirty="0"/>
              <a:t>Prioritize quality time over quantity.</a:t>
            </a:r>
          </a:p>
          <a:p>
            <a:pPr lvl="1"/>
            <a:r>
              <a:rPr lang="en-US" dirty="0"/>
              <a:t>Stop seeking permission to lead—claim leadership and validate your own skills.</a:t>
            </a:r>
          </a:p>
          <a:p>
            <a:pPr lvl="1"/>
            <a:r>
              <a:rPr lang="en-US" dirty="0"/>
              <a:t>Embrace imperfection; release unrealistic standards.</a:t>
            </a:r>
          </a:p>
          <a:p>
            <a:pPr lvl="1"/>
            <a:r>
              <a:rPr lang="en-US" dirty="0"/>
              <a:t>Set boundaries—say “no” when needed.</a:t>
            </a:r>
          </a:p>
          <a:p>
            <a:pPr lvl="1"/>
            <a:r>
              <a:rPr lang="en-US" dirty="0"/>
              <a:t>Ask for help; build a support network (partner, parents, friends).</a:t>
            </a:r>
          </a:p>
          <a:p>
            <a:pPr lvl="1"/>
            <a:r>
              <a:rPr lang="en-US" dirty="0"/>
              <a:t>Take risks and occupy the places where you belong.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77230788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2035D9-D362-3496-F242-55A742A033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89A896-B94F-F5B9-6745-6F15760D5D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0963" y="745689"/>
            <a:ext cx="10090073" cy="1294228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The Managerial Manual for Women: Balancing Ambition, Time, and Care</a:t>
            </a:r>
            <a:endParaRPr lang="en-CA" sz="3500" b="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A44714-756D-0F77-8459-D9C6F9D734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26674" y="2212195"/>
            <a:ext cx="9922764" cy="3838722"/>
          </a:xfrm>
        </p:spPr>
        <p:txBody>
          <a:bodyPr/>
          <a:lstStyle/>
          <a:p>
            <a:r>
              <a:rPr lang="en-US" dirty="0"/>
              <a:t>Learning to lead comes from living leadership—observing mentors and adapting strengths seen in others.</a:t>
            </a:r>
          </a:p>
          <a:p>
            <a:r>
              <a:rPr lang="en-US" dirty="0"/>
              <a:t>Balance means defining your non-negotiables and aligning work and family commitments.</a:t>
            </a:r>
          </a:p>
          <a:p>
            <a:r>
              <a:rPr lang="en-US" dirty="0"/>
              <a:t>Know what you are willing to sacrifice for your career—and what you won’t.</a:t>
            </a:r>
          </a:p>
          <a:p>
            <a:r>
              <a:rPr lang="en-US" dirty="0"/>
              <a:t>Effective leadership includes managing people and time—routine-building, prioritization, and consistent self-check-ins.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99435955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15EC31-7283-997F-D8F8-6EDFE2EB00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9627A7-3366-4576-0763-B0964E1B1B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0963" y="745689"/>
            <a:ext cx="10090073" cy="1294228"/>
          </a:xfrm>
        </p:spPr>
        <p:txBody>
          <a:bodyPr>
            <a:normAutofit/>
          </a:bodyPr>
          <a:lstStyle/>
          <a:p>
            <a:pPr algn="ctr"/>
            <a:r>
              <a:rPr lang="en-CA" sz="3600" dirty="0"/>
              <a:t>Key takeaways: </a:t>
            </a:r>
            <a:r>
              <a:rPr lang="en-US" sz="3600" dirty="0"/>
              <a:t>From CEO to Chief Executive Mom Officer</a:t>
            </a:r>
            <a:endParaRPr lang="en-CA" sz="3500" b="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A2A250-F4F9-D403-71AF-75A94057E6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26674" y="2212195"/>
            <a:ext cx="9922764" cy="3838722"/>
          </a:xfrm>
        </p:spPr>
        <p:txBody>
          <a:bodyPr/>
          <a:lstStyle/>
          <a:p>
            <a:r>
              <a:rPr lang="en-US" dirty="0"/>
              <a:t>Leadership and motherhood can coexist through intentional planning and systemic support.</a:t>
            </a:r>
          </a:p>
          <a:p>
            <a:r>
              <a:rPr lang="en-US" dirty="0"/>
              <a:t>Institutional reform is needed to ensure equitable caregiving leave and workplace inclusion.</a:t>
            </a:r>
          </a:p>
          <a:p>
            <a:r>
              <a:rPr lang="en-US" dirty="0"/>
              <a:t>Quality time matters more than quantity—communication and presence are key.</a:t>
            </a:r>
          </a:p>
          <a:p>
            <a:r>
              <a:rPr lang="en-US" dirty="0"/>
              <a:t>Reimagining leadership means learning from lived experiences and redefining success on one's own terms.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980196997"/>
      </p:ext>
    </p:extLst>
  </p:cSld>
  <p:clrMapOvr>
    <a:masterClrMapping/>
  </p:clrMapOvr>
</p:sld>
</file>

<file path=ppt/theme/theme1.xml><?xml version="1.0" encoding="utf-8"?>
<a:theme xmlns:a="http://schemas.openxmlformats.org/drawingml/2006/main" name="BjornVTI">
  <a:themeElements>
    <a:clrScheme name="Bjorn">
      <a:dk1>
        <a:sysClr val="windowText" lastClr="000000"/>
      </a:dk1>
      <a:lt1>
        <a:sysClr val="window" lastClr="FFFFFF"/>
      </a:lt1>
      <a:dk2>
        <a:srgbClr val="252747"/>
      </a:dk2>
      <a:lt2>
        <a:srgbClr val="ECE4E9"/>
      </a:lt2>
      <a:accent1>
        <a:srgbClr val="736EB6"/>
      </a:accent1>
      <a:accent2>
        <a:srgbClr val="AB5991"/>
      </a:accent2>
      <a:accent3>
        <a:srgbClr val="AC9F39"/>
      </a:accent3>
      <a:accent4>
        <a:srgbClr val="756029"/>
      </a:accent4>
      <a:accent5>
        <a:srgbClr val="E87850"/>
      </a:accent5>
      <a:accent6>
        <a:srgbClr val="C6922A"/>
      </a:accent6>
      <a:hlink>
        <a:srgbClr val="736EB6"/>
      </a:hlink>
      <a:folHlink>
        <a:srgbClr val="AB5991"/>
      </a:folHlink>
    </a:clrScheme>
    <a:fontScheme name="Neue Haas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jornVTI" id="{D01443FD-65CF-4AEF-9B9D-4466C96F9785}" vid="{36EF4262-385E-40E6-B073-FB18FD98BF4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</TotalTime>
  <Words>1351</Words>
  <Application>Microsoft Office PowerPoint</Application>
  <PresentationFormat>Widescreen</PresentationFormat>
  <Paragraphs>98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Arial</vt:lpstr>
      <vt:lpstr>Neue Haas Grotesk Text Pro</vt:lpstr>
      <vt:lpstr>BjornVTI</vt:lpstr>
      <vt:lpstr>PowerPoint Presentation</vt:lpstr>
      <vt:lpstr>Why are we talking about care?</vt:lpstr>
      <vt:lpstr>Traditional gender roles and care</vt:lpstr>
      <vt:lpstr>Labor inequalities  and institutional gaps</vt:lpstr>
      <vt:lpstr>Glass and concrete ceilings in professional advancement</vt:lpstr>
      <vt:lpstr>Key takeaways:  Why are we talking about care?</vt:lpstr>
      <vt:lpstr>Chapter 2: How to build your managerial career and earn your place?</vt:lpstr>
      <vt:lpstr>Family background</vt:lpstr>
      <vt:lpstr>Climbing the corporate ladder</vt:lpstr>
      <vt:lpstr>The dual barrier:  Glass ceiling and Concrete ceiling</vt:lpstr>
      <vt:lpstr>Discrimination and Gender Stereotyping in Managerial Careers</vt:lpstr>
      <vt:lpstr>Networking Barriers and  Informal Exclusion</vt:lpstr>
      <vt:lpstr>Key takeaways: How to build your managerial career and earn your place?</vt:lpstr>
      <vt:lpstr>Chapter 3: From CEO to Chief Executive Mom Officer</vt:lpstr>
      <vt:lpstr>From CEO to Chief Executive Mom Officer – Navigating Leadership and Motherhood</vt:lpstr>
      <vt:lpstr>From CEO to Chief Executive Mom Officer – Navigating Leadership and Motherhood</vt:lpstr>
      <vt:lpstr>The Managerial Manual for Women: Balancing Ambition, Time, and Care</vt:lpstr>
      <vt:lpstr>The Managerial Manual for Women: Balancing Ambition, Time, and Care</vt:lpstr>
      <vt:lpstr>Key takeaways: From CEO to Chief Executive Mom Officer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Rocio Ariela Izquierdo</dc:creator>
  <cp:lastModifiedBy>Rocio Ariela Izquierdo</cp:lastModifiedBy>
  <cp:revision>3</cp:revision>
  <dcterms:created xsi:type="dcterms:W3CDTF">2025-11-17T00:52:56Z</dcterms:created>
  <dcterms:modified xsi:type="dcterms:W3CDTF">2025-11-17T01:27:05Z</dcterms:modified>
</cp:coreProperties>
</file>