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b="def" i="def"/>
      <a:tcStyle>
        <a:tcBdr/>
        <a:fill>
          <a:solidFill>
            <a:srgbClr val="EBEDF1"/>
          </a:solidFill>
        </a:fill>
      </a:tcStyle>
    </a:band2H>
    <a:firstCol>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Ref idx="maj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b="def" i="def"/>
      <a:tcStyle>
        <a:tcBdr/>
        <a:fill>
          <a:solidFill>
            <a:srgbClr val="EBEDF1"/>
          </a:solidFill>
        </a:fill>
      </a:tcStyle>
    </a:band2H>
    <a:firstCol>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EEE7283C-3CF3-47DC-8721-378D4A62B228}" styleName="">
    <a:tblBg/>
    <a:wholeTbl>
      <a:tcTxStyle b="off" i="off">
        <a:fontRef idx="maj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b="def" i="def"/>
      <a:tcStyle>
        <a:tcBdr/>
        <a:fill>
          <a:solidFill>
            <a:srgbClr val="F7F2E8"/>
          </a:solidFill>
        </a:fill>
      </a:tcStyle>
    </a:band2H>
    <a:firstCol>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CF821DB8-F4EB-4A41-A1BA-3FCAFE7338EE}" styleName="">
    <a:tblBg/>
    <a:wholeTbl>
      <a:tcTxStyle b="off" i="off">
        <a:fontRef idx="maj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b="def" i="def"/>
      <a:tcStyle>
        <a:tcBdr/>
        <a:fill>
          <a:solidFill>
            <a:srgbClr val="EEECF0"/>
          </a:solidFill>
        </a:fill>
      </a:tcStyle>
    </a:band2H>
    <a:firstCol>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33BA23B1-9221-436E-865A-0063620EA4FD}" styleName="">
    <a:tblBg/>
    <a:wholeTbl>
      <a:tcTxStyle b="off" i="off">
        <a:fontRef idx="major">
          <a:srgbClr val="3E231A"/>
        </a:fontRef>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b="def" i="def"/>
      <a:tcStyle>
        <a:tcBdr/>
        <a:fill>
          <a:solidFill>
            <a:srgbClr val="24383E"/>
          </a:solidFill>
        </a:fill>
      </a:tcStyle>
    </a:band2H>
    <a:firstCol>
      <a:tcTxStyle b="on" i="off">
        <a:fontRef idx="major">
          <a:srgbClr val="24383E"/>
        </a:fontRef>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E231A"/>
        </a:fontRef>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Ref idx="major">
          <a:srgbClr val="24383E"/>
        </a:fontRef>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3E231A"/>
        </a:fontRef>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b="def" i="def"/>
      <a:tcStyle>
        <a:tcBdr/>
        <a:fill>
          <a:solidFill>
            <a:srgbClr val="E8E7E7"/>
          </a:solidFill>
        </a:fill>
      </a:tcStyle>
    </a:band2H>
    <a:firstCol>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Ref idx="major">
          <a:srgbClr val="24383E"/>
        </a:fontRef>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The mission statement can be based on an idea or a company already in business.</a:t>
            </a:r>
          </a:p>
          <a:p>
            <a:pPr/>
          </a:p>
          <a:p>
            <a:pPr/>
            <a:r>
              <a:t>To create a mission statment start with what you intend to do. For example, We would like to serve pet owners with a myriad of products and services.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Brand should be central in promotion and be supported by Product. Place and Price.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r>
              <a:t>A strategist would need to insure that Price, Place,Product and Promotion are aligned with Workforce, Cash requirements, Operating Procedures and Fixed Assets.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Strategist should insure that there is a plan, organization, directions and controls for the workforce, cash, operating procedures and fixed assets.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This  slide indicates the types of questions that need to be answered before developing a strategy. Watch the two videos in the links.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These are a few of the research approaches that can be used to answer the question: “ What information will provide the best foundation to develop a strategy?” You can also ask AI to create an Hypothesis Tree, Blue Ocean Canvas or develop a survey questionnaire.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You might review the Christensen film in Slide # 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Note that each Optimal square must address the 6 squares that are aligned vertically and horizontally - three red and three green.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You might start with an AI exercise asking AI to identify products or services that would meet the mission, vision and objective previously established and based on the research identifying the target market and market needs.</a:t>
            </a:r>
          </a:p>
          <a:p>
            <a:pPr/>
          </a:p>
          <a:p>
            <a:pPr/>
          </a:p>
          <a:p>
            <a:pPr/>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The strategist may want to insure that products are supported by research on the target.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This process can be used for continuous product development.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p>
            <a:pPr/>
            <a:r>
              <a:t>Different jobs can relate to performing a task for one segment and providing status to another segment - this requires different messages and different media.</a:t>
            </a:r>
          </a:p>
          <a:p>
            <a:pPr/>
          </a:p>
          <a:p>
            <a:pPr/>
            <a:r>
              <a:t>When determining the budget realize that increases in cost will affect the Breakeven point.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2374900" y="6045200"/>
            <a:ext cx="19621500" cy="1117600"/>
          </a:xfrm>
          <a:prstGeom prst="rect">
            <a:avLst/>
          </a:prstGeom>
        </p:spPr>
        <p:txBody>
          <a:bodyPr/>
          <a:lstStyle>
            <a:lvl1pPr marL="0" indent="0" algn="ctr">
              <a:spcBef>
                <a:spcPts val="0"/>
              </a:spcBef>
              <a:buSzTx/>
              <a:buNone/>
            </a:lvl1pPr>
            <a:lvl2pPr algn="ctr">
              <a:spcBef>
                <a:spcPts val="0"/>
              </a:spcBef>
              <a:buBlip>
                <a:blip r:embed="rId2"/>
              </a:buBlip>
            </a:lvl2pPr>
            <a:lvl3pPr algn="ctr">
              <a:spcBef>
                <a:spcPts val="0"/>
              </a:spcBef>
              <a:buBlip>
                <a:blip r:embed="rId2"/>
              </a:buBlip>
            </a:lvl3pPr>
            <a:lvl4pPr algn="ctr">
              <a:spcBef>
                <a:spcPts val="0"/>
              </a:spcBef>
              <a:buBlip>
                <a:blip r:embed="rId2"/>
              </a:buBlip>
            </a:lvl4pPr>
            <a:lvl5pPr algn="ctr">
              <a:spcBef>
                <a:spcPts val="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4" name="–Johnny Appleseed"/>
          <p:cNvSpPr txBox="1"/>
          <p:nvPr>
            <p:ph type="body" sz="quarter" idx="21"/>
          </p:nvPr>
        </p:nvSpPr>
        <p:spPr>
          <a:xfrm>
            <a:off x="2374900" y="8953500"/>
            <a:ext cx="19621500" cy="850900"/>
          </a:xfrm>
          <a:prstGeom prst="rect">
            <a:avLst/>
          </a:prstGeom>
        </p:spPr>
        <p:txBody>
          <a:bodyPr anchor="t"/>
          <a:lstStyle/>
          <a:p>
            <a:pPr marL="488695" indent="-488695" defTabSz="610870">
              <a:spcBef>
                <a:spcPts val="3100"/>
              </a:spcBef>
              <a:buBlip>
                <a:blip r:embed="rId2"/>
              </a:buBlip>
              <a:defRPr sz="3848"/>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273300" y="-3352800"/>
            <a:ext cx="19850100" cy="12946561"/>
          </a:xfrm>
          <a:prstGeom prst="rect">
            <a:avLst/>
          </a:prstGeom>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10998200" y="1930400"/>
            <a:ext cx="15167287" cy="10007600"/>
          </a:xfrm>
          <a:prstGeom prst="rect">
            <a:avLst/>
          </a:prstGeom>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10109200" y="3606800"/>
            <a:ext cx="12472593" cy="8382000"/>
          </a:xfrm>
          <a:prstGeom prst="rect">
            <a:avLst/>
          </a:prstGeom>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3487400" y="-736600"/>
            <a:ext cx="9662408" cy="6375400"/>
          </a:xfrm>
          <a:prstGeom prst="rect">
            <a:avLst/>
          </a:prstGeom>
        </p:spPr>
        <p:txBody>
          <a:bodyPr lIns="91439" tIns="45719" rIns="91439" bIns="45719" anchor="t">
            <a:noAutofit/>
          </a:bodyPr>
          <a:lstStyle/>
          <a:p>
            <a:pPr/>
          </a:p>
        </p:txBody>
      </p:sp>
      <p:sp>
        <p:nvSpPr>
          <p:cNvPr id="84" name="Image"/>
          <p:cNvSpPr/>
          <p:nvPr>
            <p:ph type="pic" idx="22"/>
          </p:nvPr>
        </p:nvSpPr>
        <p:spPr>
          <a:xfrm>
            <a:off x="13111576" y="4381520"/>
            <a:ext cx="9977863" cy="15152736"/>
          </a:xfrm>
          <a:prstGeom prst="rect">
            <a:avLst/>
          </a:prstGeom>
        </p:spPr>
        <p:txBody>
          <a:bodyPr lIns="91439" tIns="45719" rIns="91439" bIns="45719" anchor="t">
            <a:noAutofit/>
          </a:bodyPr>
          <a:lstStyle/>
          <a:p>
            <a:pPr/>
          </a:p>
        </p:txBody>
      </p:sp>
      <p:sp>
        <p:nvSpPr>
          <p:cNvPr id="85" name="Image"/>
          <p:cNvSpPr/>
          <p:nvPr>
            <p:ph type="pic" idx="23"/>
          </p:nvPr>
        </p:nvSpPr>
        <p:spPr>
          <a:xfrm>
            <a:off x="-139700" y="-25400"/>
            <a:ext cx="17310482" cy="1298497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2"/>
            <a:ext cx="393205" cy="571501"/>
          </a:xfrm>
          <a:prstGeom prst="rect">
            <a:avLst/>
          </a:prstGeom>
          <a:ln w="12700">
            <a:miter lim="400000"/>
          </a:ln>
        </p:spPr>
        <p:txBody>
          <a:bodyPr wrap="none" lIns="50800" tIns="50800" rIns="50800" bIns="50800" anchor="b">
            <a:spAutoFit/>
          </a:bodyPr>
          <a:lstStyle>
            <a:lvl1pPr>
              <a:defRPr sz="2400">
                <a:latin typeface="Papyrus"/>
                <a:ea typeface="Papyrus"/>
                <a:cs typeface="Papyrus"/>
                <a:sym typeface="Papyru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1pPr>
      <a:lvl2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2pPr>
      <a:lvl3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3pPr>
      <a:lvl4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4pPr>
      <a:lvl5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5pPr>
      <a:lvl6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6pPr>
      <a:lvl7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7pPr>
      <a:lvl8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8pPr>
      <a:lvl9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Papyrus"/>
          <a:ea typeface="Papyrus"/>
          <a:cs typeface="Papyru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Papyrus"/>
          <a:ea typeface="Papyrus"/>
          <a:cs typeface="Papyrus"/>
          <a:sym typeface="Papyrus"/>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qDrMAzCHFUU" TargetMode="External"/><Relationship Id="rId4" Type="http://schemas.openxmlformats.org/officeDocument/2006/relationships/hyperlink" Target="https://www.youtube.com/watch?v=clp-IMpuwaQ"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MARKETING STRATEGY AND PLANNING"/>
          <p:cNvSpPr txBox="1"/>
          <p:nvPr>
            <p:ph type="subTitle" sz="quarter" idx="1"/>
          </p:nvPr>
        </p:nvSpPr>
        <p:spPr>
          <a:xfrm>
            <a:off x="1819976" y="4721900"/>
            <a:ext cx="20530434" cy="2057403"/>
          </a:xfrm>
          <a:prstGeom prst="rect">
            <a:avLst/>
          </a:prstGeom>
        </p:spPr>
        <p:txBody>
          <a:bodyPr/>
          <a:lstStyle>
            <a:lvl1pPr defTabSz="800734">
              <a:defRPr sz="7200"/>
            </a:lvl1pPr>
          </a:lstStyle>
          <a:p>
            <a:pPr/>
            <a:r>
              <a:t>Winning Marketing Strategies Using Generative AI</a:t>
            </a:r>
          </a:p>
        </p:txBody>
      </p:sp>
      <p:sp>
        <p:nvSpPr>
          <p:cNvPr id="120" name="Slide Number"/>
          <p:cNvSpPr txBox="1"/>
          <p:nvPr>
            <p:ph type="sldNum" sz="quarter" idx="4294967295"/>
          </p:nvPr>
        </p:nvSpPr>
        <p:spPr>
          <a:xfrm>
            <a:off x="12094912" y="13144501"/>
            <a:ext cx="191096"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Vision"/>
          <p:cNvSpPr txBox="1"/>
          <p:nvPr>
            <p:ph type="title" idx="4294967295"/>
          </p:nvPr>
        </p:nvSpPr>
        <p:spPr>
          <a:xfrm>
            <a:off x="3653366" y="1958421"/>
            <a:ext cx="19507202" cy="2499832"/>
          </a:xfrm>
          <a:prstGeom prst="rect">
            <a:avLst/>
          </a:prstGeom>
        </p:spPr>
        <p:txBody>
          <a:bodyPr/>
          <a:lstStyle>
            <a:lvl1pPr>
              <a:defRPr sz="7500"/>
            </a:lvl1pPr>
          </a:lstStyle>
          <a:p>
            <a:pPr/>
            <a:r>
              <a:t>                             Vision</a:t>
            </a:r>
          </a:p>
        </p:txBody>
      </p:sp>
      <p:sp>
        <p:nvSpPr>
          <p:cNvPr id="154" name="A Vision Statement Provides A Description Of How An Organization, Following The Mission Statement, Will Create Value For The Organization, Its Customers And Its Collaborators."/>
          <p:cNvSpPr txBox="1"/>
          <p:nvPr>
            <p:ph type="body" sz="half" idx="4294967295"/>
          </p:nvPr>
        </p:nvSpPr>
        <p:spPr>
          <a:xfrm>
            <a:off x="2050160" y="4458251"/>
            <a:ext cx="21110408" cy="5325529"/>
          </a:xfrm>
          <a:prstGeom prst="rect">
            <a:avLst/>
          </a:prstGeom>
        </p:spPr>
        <p:txBody>
          <a:bodyPr/>
          <a:lstStyle>
            <a:lvl1pPr marL="0" indent="0">
              <a:buSzTx/>
              <a:buNone/>
            </a:lvl1pPr>
          </a:lstStyle>
          <a:p>
            <a:pPr/>
            <a:r>
              <a:t>A Vision Statement Provides A Description Of How An Organization, Following The Mission Statement, Will Create Value For The Organization, Its Customers And Its Collaborators.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extLst/>
          </a:blip>
          <a:stretch>
            <a:fillRect/>
          </a:stretch>
        </p:blipFill>
        <p:spPr>
          <a:xfrm>
            <a:off x="6096000" y="2286000"/>
            <a:ext cx="12192000" cy="9144000"/>
          </a:xfrm>
          <a:prstGeom prst="rect">
            <a:avLst/>
          </a:prstGeom>
          <a:ln w="12700">
            <a:miter lim="400000"/>
          </a:ln>
        </p:spPr>
      </p:pic>
      <p:sp>
        <p:nvSpPr>
          <p:cNvPr id="157" name="Slide Number"/>
          <p:cNvSpPr txBox="1"/>
          <p:nvPr>
            <p:ph type="sldNum" sz="quarter" idx="4294967295"/>
          </p:nvPr>
        </p:nvSpPr>
        <p:spPr>
          <a:xfrm>
            <a:off x="12056514" y="13144502"/>
            <a:ext cx="267892"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lide Number"/>
          <p:cNvSpPr txBox="1"/>
          <p:nvPr>
            <p:ph type="sldNum" sz="quarter" idx="4294967295"/>
          </p:nvPr>
        </p:nvSpPr>
        <p:spPr>
          <a:xfrm>
            <a:off x="12017671" y="13144502"/>
            <a:ext cx="34558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 name="Create a Vision Statement"/>
          <p:cNvSpPr txBox="1"/>
          <p:nvPr>
            <p:ph type="title" idx="4294967295"/>
          </p:nvPr>
        </p:nvSpPr>
        <p:spPr>
          <a:xfrm>
            <a:off x="2853623" y="1925778"/>
            <a:ext cx="19507202" cy="2499832"/>
          </a:xfrm>
          <a:prstGeom prst="rect">
            <a:avLst/>
          </a:prstGeom>
        </p:spPr>
        <p:txBody>
          <a:bodyPr/>
          <a:lstStyle>
            <a:lvl1pPr>
              <a:defRPr sz="7500"/>
            </a:lvl1pPr>
          </a:lstStyle>
          <a:p>
            <a:pPr/>
            <a:r>
              <a:t>                  Create a Vision Statement</a:t>
            </a:r>
          </a:p>
        </p:txBody>
      </p:sp>
      <p:sp>
        <p:nvSpPr>
          <p:cNvPr id="161" name="Create A Vision Statement For Your Organization…"/>
          <p:cNvSpPr txBox="1"/>
          <p:nvPr>
            <p:ph type="body" idx="4294967295"/>
          </p:nvPr>
        </p:nvSpPr>
        <p:spPr>
          <a:xfrm>
            <a:off x="2050203" y="4095719"/>
            <a:ext cx="20695409" cy="7728230"/>
          </a:xfrm>
          <a:prstGeom prst="rect">
            <a:avLst/>
          </a:prstGeom>
        </p:spPr>
        <p:txBody>
          <a:bodyPr/>
          <a:lstStyle/>
          <a:p>
            <a:pPr marL="516497" indent="-516497" defTabSz="645621">
              <a:spcBef>
                <a:spcPts val="3200"/>
              </a:spcBef>
              <a:buBlip>
                <a:blip r:embed="rId2"/>
              </a:buBlip>
              <a:defRPr sz="4000"/>
            </a:pPr>
            <a:r>
              <a:t>Create A Vision Statement For Your Organization</a:t>
            </a:r>
          </a:p>
          <a:p>
            <a:pPr marL="516497" indent="-516497" defTabSz="645621">
              <a:spcBef>
                <a:spcPts val="3200"/>
              </a:spcBef>
              <a:buBlip>
                <a:blip r:embed="rId2"/>
              </a:buBlip>
              <a:defRPr sz="4000"/>
            </a:pPr>
            <a:r>
              <a:t>This Statement Should Indicate How Your Organization Will Create Value For Your Customer, Your Collaborators And Your Organization.</a:t>
            </a:r>
          </a:p>
          <a:p>
            <a:pPr marL="516497" indent="-516497" defTabSz="645621">
              <a:spcBef>
                <a:spcPts val="3200"/>
              </a:spcBef>
              <a:buBlip>
                <a:blip r:embed="rId2"/>
              </a:buBlip>
              <a:defRPr sz="4000"/>
            </a:pPr>
            <a:r>
              <a:t>You Can Ask Your AI Tool To Create A Vision Statement Based On The Mission Statement And The Product Or Service You Plan To Provide.</a:t>
            </a:r>
          </a:p>
          <a:p>
            <a:pPr marL="516497" indent="-516497" defTabSz="645621">
              <a:spcBef>
                <a:spcPts val="3200"/>
              </a:spcBef>
              <a:buBlip>
                <a:blip r:embed="rId2"/>
              </a:buBlip>
              <a:defRPr sz="4000"/>
            </a:pPr>
            <a:r>
              <a:t>Example Of A Prompt For Ai: “Create A Vision Statement For The Organization In The Mission Statement That Will Show How We Will Create Value For The Company, The Customers And The Collaborators.”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Objective"/>
          <p:cNvSpPr txBox="1"/>
          <p:nvPr>
            <p:ph type="title" idx="4294967295"/>
          </p:nvPr>
        </p:nvSpPr>
        <p:spPr>
          <a:xfrm>
            <a:off x="3653366" y="1958422"/>
            <a:ext cx="19507201" cy="8649883"/>
          </a:xfrm>
          <a:prstGeom prst="rect">
            <a:avLst/>
          </a:prstGeom>
        </p:spPr>
        <p:txBody>
          <a:bodyPr/>
          <a:lstStyle>
            <a:lvl1pPr>
              <a:defRPr sz="15100"/>
            </a:lvl1pPr>
          </a:lstStyle>
          <a:p>
            <a:pPr/>
            <a:r>
              <a:t>          Objective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Objective"/>
          <p:cNvSpPr txBox="1"/>
          <p:nvPr>
            <p:ph type="title" idx="4294967295"/>
          </p:nvPr>
        </p:nvSpPr>
        <p:spPr>
          <a:xfrm>
            <a:off x="3653366" y="1958421"/>
            <a:ext cx="19507202" cy="2499832"/>
          </a:xfrm>
          <a:prstGeom prst="rect">
            <a:avLst/>
          </a:prstGeom>
        </p:spPr>
        <p:txBody>
          <a:bodyPr/>
          <a:lstStyle>
            <a:lvl1pPr>
              <a:defRPr sz="7500"/>
            </a:lvl1pPr>
          </a:lstStyle>
          <a:p>
            <a:pPr/>
            <a:r>
              <a:t>                          Objective</a:t>
            </a:r>
          </a:p>
        </p:txBody>
      </p:sp>
      <p:sp>
        <p:nvSpPr>
          <p:cNvPr id="166" name="An Objective Is A Goal An Organization Wishes To Achieve.…"/>
          <p:cNvSpPr txBox="1"/>
          <p:nvPr>
            <p:ph type="body" idx="4294967295"/>
          </p:nvPr>
        </p:nvSpPr>
        <p:spPr>
          <a:xfrm>
            <a:off x="1752401" y="4458251"/>
            <a:ext cx="21408168" cy="8761898"/>
          </a:xfrm>
          <a:prstGeom prst="rect">
            <a:avLst/>
          </a:prstGeom>
        </p:spPr>
        <p:txBody>
          <a:bodyPr/>
          <a:lstStyle/>
          <a:p>
            <a:pPr marL="889000" indent="-228600">
              <a:buSzPct val="100000"/>
              <a:buChar char="•"/>
            </a:pPr>
            <a:r>
              <a:t>An Objective Is A Goal An Organization Wishes To Achieve.</a:t>
            </a:r>
          </a:p>
          <a:p>
            <a:pPr marL="889000" indent="-228600">
              <a:buSzPct val="100000"/>
              <a:buChar char="•"/>
            </a:pPr>
            <a:r>
              <a:t>The Objective Should Be In Alignment With The Mission And Vision Of The Organization.</a:t>
            </a:r>
          </a:p>
          <a:p>
            <a:pPr marL="889000" indent="-228600">
              <a:buSzPct val="100000"/>
              <a:buChar char="•"/>
            </a:pPr>
            <a:r>
              <a:t>The Objective Should Have A Time Frame To For Achieving The Goal</a:t>
            </a:r>
          </a:p>
          <a:p>
            <a:pPr marL="889000" indent="-228600">
              <a:buSzPct val="100000"/>
              <a:buChar char="•"/>
            </a:pPr>
            <a:r>
              <a:t>The Objective Should Have Metrics To Determine The Level Of Success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OBJECTIVE"/>
          <p:cNvSpPr txBox="1"/>
          <p:nvPr>
            <p:ph type="title"/>
          </p:nvPr>
        </p:nvSpPr>
        <p:spPr>
          <a:xfrm>
            <a:off x="2374900" y="889000"/>
            <a:ext cx="19621500" cy="2423094"/>
          </a:xfrm>
          <a:prstGeom prst="rect">
            <a:avLst/>
          </a:prstGeom>
        </p:spPr>
        <p:txBody>
          <a:bodyPr/>
          <a:lstStyle>
            <a:lvl1pPr>
              <a:defRPr sz="7500"/>
            </a:lvl1pPr>
          </a:lstStyle>
          <a:p>
            <a:pPr/>
            <a:r>
              <a:t>State Your Objective</a:t>
            </a:r>
          </a:p>
        </p:txBody>
      </p:sp>
      <p:sp>
        <p:nvSpPr>
          <p:cNvPr id="169" name="SPECIFICALLY DEFINE THE GOAL YOU WISH TO REACH…"/>
          <p:cNvSpPr txBox="1"/>
          <p:nvPr>
            <p:ph type="body" idx="1"/>
          </p:nvPr>
        </p:nvSpPr>
        <p:spPr>
          <a:xfrm>
            <a:off x="1921846" y="3332387"/>
            <a:ext cx="19621502" cy="8656023"/>
          </a:xfrm>
          <a:prstGeom prst="rect">
            <a:avLst/>
          </a:prstGeom>
        </p:spPr>
        <p:txBody>
          <a:bodyPr/>
          <a:lstStyle/>
          <a:p>
            <a:pPr marL="574548" indent="-574548" defTabSz="718184">
              <a:spcBef>
                <a:spcPts val="3600"/>
              </a:spcBef>
              <a:buBlip>
                <a:blip r:embed="rId2"/>
              </a:buBlip>
              <a:defRPr sz="4500"/>
            </a:pPr>
            <a:r>
              <a:t>Specifically Define The Goal You Wish To Reach</a:t>
            </a:r>
          </a:p>
          <a:p>
            <a:pPr lvl="1" marL="1149096" indent="-574548" defTabSz="718184">
              <a:spcBef>
                <a:spcPts val="3600"/>
              </a:spcBef>
              <a:buBlip>
                <a:blip r:embed="rId2"/>
              </a:buBlip>
              <a:defRPr sz="4500"/>
            </a:pPr>
            <a:r>
              <a:t>Start A Company</a:t>
            </a:r>
          </a:p>
          <a:p>
            <a:pPr lvl="1" marL="1149096" indent="-574548" defTabSz="718184">
              <a:spcBef>
                <a:spcPts val="3600"/>
              </a:spcBef>
              <a:buBlip>
                <a:blip r:embed="rId2"/>
              </a:buBlip>
              <a:defRPr sz="4500"/>
            </a:pPr>
            <a:r>
              <a:t>Reach A Revenue Goal</a:t>
            </a:r>
          </a:p>
          <a:p>
            <a:pPr lvl="1" marL="1149096" indent="-574548" defTabSz="718184">
              <a:spcBef>
                <a:spcPts val="3600"/>
              </a:spcBef>
              <a:buBlip>
                <a:blip r:embed="rId2"/>
              </a:buBlip>
              <a:defRPr sz="4500"/>
            </a:pPr>
            <a:r>
              <a:t>Reach A New Market</a:t>
            </a:r>
          </a:p>
          <a:p>
            <a:pPr lvl="1" marL="1149096" indent="-574548" defTabSz="718184">
              <a:spcBef>
                <a:spcPts val="3600"/>
              </a:spcBef>
              <a:buBlip>
                <a:blip r:embed="rId2"/>
              </a:buBlip>
              <a:defRPr sz="4500"/>
            </a:pPr>
            <a:r>
              <a:t>Rebrand </a:t>
            </a:r>
          </a:p>
          <a:p>
            <a:pPr lvl="1" marL="1149096" indent="-574548" defTabSz="718184">
              <a:spcBef>
                <a:spcPts val="3600"/>
              </a:spcBef>
              <a:buBlip>
                <a:blip r:embed="rId2"/>
              </a:buBlip>
              <a:defRPr sz="4500"/>
            </a:pPr>
            <a:r>
              <a:t>The Objective Should Have A Time Line And A Metric (Eg. Grow Revenue 10 % In One Year)</a:t>
            </a:r>
          </a:p>
        </p:txBody>
      </p:sp>
      <p:sp>
        <p:nvSpPr>
          <p:cNvPr id="170" name="Slide Number"/>
          <p:cNvSpPr txBox="1"/>
          <p:nvPr>
            <p:ph type="sldNum" sz="quarter" idx="4294967295"/>
          </p:nvPr>
        </p:nvSpPr>
        <p:spPr>
          <a:xfrm>
            <a:off x="12020199" y="13144502"/>
            <a:ext cx="34052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tate Your Objective"/>
          <p:cNvSpPr txBox="1"/>
          <p:nvPr>
            <p:ph type="title"/>
          </p:nvPr>
        </p:nvSpPr>
        <p:spPr>
          <a:prstGeom prst="rect">
            <a:avLst/>
          </a:prstGeom>
        </p:spPr>
        <p:txBody>
          <a:bodyPr/>
          <a:lstStyle>
            <a:lvl1pPr>
              <a:defRPr sz="7500"/>
            </a:lvl1pPr>
          </a:lstStyle>
          <a:p>
            <a:pPr/>
            <a:r>
              <a:t>State Your Objective</a:t>
            </a:r>
          </a:p>
        </p:txBody>
      </p:sp>
      <p:sp>
        <p:nvSpPr>
          <p:cNvPr id="173" name="You Can Use Your AI Tool To Help In Stating Your Objective,…"/>
          <p:cNvSpPr txBox="1"/>
          <p:nvPr>
            <p:ph type="body" idx="1"/>
          </p:nvPr>
        </p:nvSpPr>
        <p:spPr>
          <a:prstGeom prst="rect">
            <a:avLst/>
          </a:prstGeom>
        </p:spPr>
        <p:txBody>
          <a:bodyPr/>
          <a:lstStyle/>
          <a:p>
            <a:pPr marL="653794" indent="-653794" defTabSz="817244">
              <a:spcBef>
                <a:spcPts val="4100"/>
              </a:spcBef>
              <a:buBlip>
                <a:blip r:embed="rId2"/>
              </a:buBlip>
              <a:defRPr sz="5100"/>
            </a:pPr>
            <a:r>
              <a:t>You Can Use Your AI Tool To Help In Stating Your Objective,</a:t>
            </a:r>
          </a:p>
          <a:p>
            <a:pPr marL="653794" indent="-653794" defTabSz="817244">
              <a:spcBef>
                <a:spcPts val="4100"/>
              </a:spcBef>
              <a:buBlip>
                <a:blip r:embed="rId2"/>
              </a:buBlip>
              <a:defRPr sz="5100"/>
            </a:pPr>
            <a:r>
              <a:t>An Example Of A Prompt For AI: “Provide A One Year And Five Year  Objective For My Organization that aligns with our mission and vision statements Including Metrics For Success”</a:t>
            </a:r>
          </a:p>
          <a:p>
            <a:pPr marL="653794" indent="-653794" defTabSz="817244">
              <a:spcBef>
                <a:spcPts val="4100"/>
              </a:spcBef>
              <a:buBlip>
                <a:blip r:embed="rId2"/>
              </a:buBlip>
              <a:defRPr sz="5100"/>
            </a:pPr>
            <a:r>
              <a:t>You Can Adjust, Restate Or Reject The AI Provided Objective. If You Aren’t Satisfied You May Want To Revisit Your Mission And Vision Statements.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ituation Analysis"/>
          <p:cNvSpPr txBox="1"/>
          <p:nvPr>
            <p:ph type="title"/>
          </p:nvPr>
        </p:nvSpPr>
        <p:spPr>
          <a:xfrm>
            <a:off x="2374900" y="889000"/>
            <a:ext cx="19621500" cy="10476225"/>
          </a:xfrm>
          <a:prstGeom prst="rect">
            <a:avLst/>
          </a:prstGeom>
        </p:spPr>
        <p:txBody>
          <a:bodyPr/>
          <a:lstStyle>
            <a:lvl1pPr>
              <a:defRPr sz="15100"/>
            </a:lvl1pPr>
          </a:lstStyle>
          <a:p>
            <a:pPr/>
            <a:r>
              <a:t>Situation Analysis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ITUATION ANALYSIS"/>
          <p:cNvSpPr txBox="1"/>
          <p:nvPr>
            <p:ph type="ctrTitle"/>
          </p:nvPr>
        </p:nvSpPr>
        <p:spPr>
          <a:xfrm>
            <a:off x="2374900" y="1152696"/>
            <a:ext cx="19621500" cy="2614255"/>
          </a:xfrm>
          <a:prstGeom prst="rect">
            <a:avLst/>
          </a:prstGeom>
        </p:spPr>
        <p:txBody>
          <a:bodyPr/>
          <a:lstStyle>
            <a:lvl1pPr>
              <a:defRPr sz="7500"/>
            </a:lvl1pPr>
          </a:lstStyle>
          <a:p>
            <a:pPr/>
            <a:r>
              <a:t>SITUATION ANALYSIS</a:t>
            </a:r>
          </a:p>
        </p:txBody>
      </p:sp>
      <p:sp>
        <p:nvSpPr>
          <p:cNvPr id="178" name="WHAT IS YOUR VALUE - WHAT IS THE JOB TO BE DONE…"/>
          <p:cNvSpPr txBox="1"/>
          <p:nvPr>
            <p:ph type="subTitle" idx="1"/>
          </p:nvPr>
        </p:nvSpPr>
        <p:spPr>
          <a:xfrm>
            <a:off x="2381249" y="3922052"/>
            <a:ext cx="19621502" cy="8264585"/>
          </a:xfrm>
          <a:prstGeom prst="rect">
            <a:avLst/>
          </a:prstGeom>
        </p:spPr>
        <p:txBody>
          <a:bodyPr/>
          <a:lstStyle/>
          <a:p>
            <a:pPr marL="377187" indent="-377187" algn="l" defTabSz="621105">
              <a:buSzPct val="100000"/>
              <a:buChar char="•"/>
              <a:defRPr sz="3900"/>
            </a:pPr>
            <a:r>
              <a:t>What Is Your Value - What Is The Job To Be Done                             </a:t>
            </a:r>
          </a:p>
          <a:p>
            <a:pPr marL="377187" indent="-377187" algn="l" defTabSz="621105">
              <a:buSzPct val="100000"/>
              <a:buChar char="•"/>
              <a:defRPr sz="3900"/>
            </a:pPr>
            <a:r>
              <a:t>What Is Your Market - Who Will Want This Job Done</a:t>
            </a:r>
          </a:p>
          <a:p>
            <a:pPr marL="377187" indent="-377187" algn="l" defTabSz="621105">
              <a:buSzPct val="100000"/>
              <a:buChar char="•"/>
              <a:defRPr sz="3900"/>
            </a:pPr>
            <a:r>
              <a:t>Is This Product A Disruptor?</a:t>
            </a:r>
          </a:p>
          <a:p>
            <a:pPr marL="377187" indent="-377187" algn="l" defTabSz="621105">
              <a:buSzPct val="100000"/>
              <a:buChar char="•"/>
              <a:defRPr sz="3900" u="sng">
                <a:solidFill>
                  <a:srgbClr val="0000FF"/>
                </a:solidFill>
                <a:uFill>
                  <a:solidFill>
                    <a:srgbClr val="0000FF"/>
                  </a:solidFill>
                </a:uFill>
              </a:defRPr>
            </a:pPr>
            <a:r>
              <a:rPr>
                <a:hlinkClick r:id="rId3" invalidUrl="" action="" tgtFrame="" tooltip="" history="1" highlightClick="0" endSnd="0"/>
              </a:rPr>
              <a:t>https://</a:t>
            </a:r>
            <a:r>
              <a:rPr>
                <a:hlinkClick r:id="rId3" invalidUrl="" action="" tgtFrame="" tooltip="" history="1" highlightClick="0" endSnd="0"/>
              </a:rPr>
              <a:t>www.youtube.com/watch?v=qDrMAzCHFUU</a:t>
            </a:r>
            <a:endParaRPr>
              <a:solidFill>
                <a:srgbClr val="0563C1"/>
              </a:solidFill>
              <a:uFill>
                <a:solidFill>
                  <a:srgbClr val="0563C1"/>
                </a:solidFill>
              </a:uFill>
              <a:latin typeface="Calibri"/>
              <a:ea typeface="Calibri"/>
              <a:cs typeface="Calibri"/>
              <a:sym typeface="Calibri"/>
            </a:endParaRPr>
          </a:p>
          <a:p>
            <a:pPr marL="377187" indent="-377187" algn="l" defTabSz="621105">
              <a:buSzPct val="100000"/>
              <a:buChar char="•"/>
              <a:defRPr sz="3900"/>
            </a:pPr>
            <a:r>
              <a:t>Are There Potential Disruptions That Could Be Exploited By Their Client</a:t>
            </a:r>
          </a:p>
          <a:p>
            <a:pPr marL="455771" indent="-455771" algn="l" defTabSz="621105">
              <a:buSzPct val="100000"/>
              <a:buChar char="•"/>
              <a:defRPr sz="3900">
                <a:solidFill>
                  <a:srgbClr val="000000"/>
                </a:solidFill>
                <a:uFill>
                  <a:solidFill>
                    <a:srgbClr val="0563C1"/>
                  </a:solidFill>
                </a:uFill>
              </a:defRPr>
            </a:pPr>
            <a:r>
              <a:t>Who Are The Least Profitable Customers For The Industry Leaders?</a:t>
            </a:r>
            <a:endParaRPr u="sng">
              <a:solidFill>
                <a:srgbClr val="0563C1"/>
              </a:solidFill>
              <a:latin typeface="Calibri"/>
              <a:ea typeface="Calibri"/>
              <a:cs typeface="Calibri"/>
              <a:sym typeface="Calibri"/>
            </a:endParaRPr>
          </a:p>
          <a:p>
            <a:pPr marL="377187" indent="-377187" algn="l" defTabSz="621105">
              <a:buSzPct val="100000"/>
              <a:buChar char="•"/>
              <a:defRPr sz="3900"/>
            </a:pPr>
            <a:r>
              <a:t>What Research Is Needed?</a:t>
            </a:r>
          </a:p>
          <a:p>
            <a:pPr marL="377187" indent="-377187" algn="l" defTabSz="621105">
              <a:buSzPct val="100000"/>
              <a:buChar char="•"/>
              <a:defRPr sz="3900"/>
            </a:pPr>
            <a:r>
              <a:t>Does This Product Create A Blue Ocean Opportunity?</a:t>
            </a:r>
          </a:p>
          <a:p>
            <a:pPr marL="377187" indent="-377187" algn="l" defTabSz="621105">
              <a:buSzPct val="100000"/>
              <a:buChar char="•"/>
              <a:defRPr sz="3900" u="sng">
                <a:solidFill>
                  <a:srgbClr val="0000FF"/>
                </a:solidFill>
                <a:uFill>
                  <a:solidFill>
                    <a:srgbClr val="0000FF"/>
                  </a:solidFill>
                </a:uFill>
              </a:defRPr>
            </a:pPr>
            <a:r>
              <a:rPr>
                <a:hlinkClick r:id="rId4" invalidUrl="" action="" tgtFrame="" tooltip="" history="1" highlightClick="0" endSnd="0"/>
              </a:rPr>
              <a:t>https</a:t>
            </a:r>
            <a:r>
              <a:rPr>
                <a:hlinkClick r:id="rId4" invalidUrl="" action="" tgtFrame="" tooltip="" history="1" highlightClick="0" endSnd="0"/>
              </a:rPr>
              <a:t>://</a:t>
            </a:r>
            <a:r>
              <a:rPr>
                <a:hlinkClick r:id="rId4" invalidUrl="" action="" tgtFrame="" tooltip="" history="1" highlightClick="0" endSnd="0"/>
              </a:rPr>
              <a:t>www.youtube.com/watch?v=clp-IMpuwaQ</a:t>
            </a:r>
            <a:endParaRPr>
              <a:latin typeface="Calibri"/>
              <a:ea typeface="Calibri"/>
              <a:cs typeface="Calibri"/>
              <a:sym typeface="Calibri"/>
            </a:endParaRPr>
          </a:p>
          <a:p>
            <a:pPr lvl="8" marL="3417458" indent="-130373" defTabSz="521506">
              <a:lnSpc>
                <a:spcPct val="90000"/>
              </a:lnSpc>
              <a:spcBef>
                <a:spcPts val="0"/>
              </a:spcBef>
              <a:buSzPct val="100000"/>
              <a:buFont typeface="Arial"/>
              <a:buChar char="•"/>
              <a:defRPr sz="3900">
                <a:solidFill>
                  <a:srgbClr val="000000"/>
                </a:solidFill>
                <a:uFill>
                  <a:solidFill>
                    <a:srgbClr val="0000FF"/>
                  </a:solidFill>
                </a:uFill>
                <a:latin typeface="Calibri"/>
                <a:ea typeface="Calibri"/>
                <a:cs typeface="Calibri"/>
                <a:sym typeface="Calibri"/>
              </a:defRPr>
            </a:pPr>
            <a:r>
              <a:t>                      Do Blue Oceans Exist For The Your Clients?</a:t>
            </a:r>
          </a:p>
          <a:p>
            <a:pPr lvl="8" marL="3417458" indent="-130373" defTabSz="521506">
              <a:lnSpc>
                <a:spcPct val="90000"/>
              </a:lnSpc>
              <a:spcBef>
                <a:spcPts val="0"/>
              </a:spcBef>
              <a:buSzPct val="100000"/>
              <a:buFont typeface="Arial"/>
              <a:buChar char="•"/>
              <a:defRPr sz="3900">
                <a:solidFill>
                  <a:srgbClr val="000000"/>
                </a:solidFill>
                <a:uFill>
                  <a:solidFill>
                    <a:srgbClr val="0000FF"/>
                  </a:solidFill>
                </a:uFill>
                <a:latin typeface="Calibri"/>
                <a:ea typeface="Calibri"/>
                <a:cs typeface="Calibri"/>
                <a:sym typeface="Calibri"/>
              </a:defRPr>
            </a:pPr>
            <a:r>
              <a:t>                            What Research Is Needed?</a:t>
            </a:r>
          </a:p>
        </p:txBody>
      </p:sp>
      <p:sp>
        <p:nvSpPr>
          <p:cNvPr id="179" name="Slide Number"/>
          <p:cNvSpPr txBox="1"/>
          <p:nvPr>
            <p:ph type="sldNum" sz="quarter" idx="4294967295"/>
          </p:nvPr>
        </p:nvSpPr>
        <p:spPr>
          <a:xfrm>
            <a:off x="12019306" y="13144502"/>
            <a:ext cx="342306"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ITUATION ANALYSIS"/>
          <p:cNvSpPr txBox="1"/>
          <p:nvPr>
            <p:ph type="ctrTitle"/>
          </p:nvPr>
        </p:nvSpPr>
        <p:spPr>
          <a:xfrm>
            <a:off x="2381249" y="1400589"/>
            <a:ext cx="19621502" cy="2159682"/>
          </a:xfrm>
          <a:prstGeom prst="rect">
            <a:avLst/>
          </a:prstGeom>
        </p:spPr>
        <p:txBody>
          <a:bodyPr/>
          <a:lstStyle>
            <a:lvl1pPr>
              <a:defRPr sz="7500"/>
            </a:lvl1pPr>
          </a:lstStyle>
          <a:p>
            <a:pPr/>
            <a:r>
              <a:t>SITUATION ANALYSIS</a:t>
            </a:r>
          </a:p>
        </p:txBody>
      </p:sp>
      <p:sp>
        <p:nvSpPr>
          <p:cNvPr id="184" name="McKENZIE HYPOTHESIS TREE, MECE, 5WHYS…"/>
          <p:cNvSpPr txBox="1"/>
          <p:nvPr>
            <p:ph type="subTitle" idx="1"/>
          </p:nvPr>
        </p:nvSpPr>
        <p:spPr>
          <a:xfrm>
            <a:off x="2381249" y="4036395"/>
            <a:ext cx="19621502" cy="7803624"/>
          </a:xfrm>
          <a:prstGeom prst="rect">
            <a:avLst/>
          </a:prstGeom>
        </p:spPr>
        <p:txBody>
          <a:bodyPr/>
          <a:lstStyle/>
          <a:p>
            <a:pPr marL="437646" indent="-437646" algn="l" defTabSz="720661">
              <a:buSzPct val="100000"/>
              <a:buChar char="•"/>
              <a:defRPr sz="4300"/>
            </a:pPr>
            <a:r>
              <a:t>Mckinsey Hypothesis Tree - A Decision Tree Approach To Determine Mutually Exclusive, Collectively Exhaustive Options To Reach An Objective</a:t>
            </a:r>
          </a:p>
          <a:p>
            <a:pPr marL="437646" indent="-437646" algn="l" defTabSz="720661">
              <a:buSzPct val="100000"/>
              <a:buChar char="•"/>
              <a:defRPr sz="4300"/>
            </a:pPr>
            <a:r>
              <a:t>Core Competencies - What Core Competencies Will Be Needed To Reach The Objective</a:t>
            </a:r>
          </a:p>
          <a:p>
            <a:pPr marL="437646" indent="-437646" algn="l" defTabSz="720661">
              <a:buSzPct val="100000"/>
              <a:buChar char="•"/>
              <a:defRPr sz="4300"/>
            </a:pPr>
            <a:r>
              <a:t>Porter’s 5 Forces - What Market Forces Will Affect Reaching The Objective</a:t>
            </a:r>
          </a:p>
          <a:p>
            <a:pPr marL="437646" indent="-437646" algn="l" defTabSz="720661">
              <a:buSzPct val="100000"/>
              <a:buChar char="•"/>
              <a:defRPr sz="4300"/>
            </a:pPr>
            <a:r>
              <a:t>Blue Ocean Canvas</a:t>
            </a:r>
          </a:p>
          <a:p>
            <a:pPr marL="437646" indent="-437646" algn="l" defTabSz="720661">
              <a:buSzPct val="100000"/>
              <a:buChar char="•"/>
              <a:defRPr sz="4300"/>
            </a:pPr>
            <a:r>
              <a:t>DIsruptive Innovation Analysis</a:t>
            </a:r>
          </a:p>
          <a:p>
            <a:pPr marL="437646" indent="-437646" algn="l" defTabSz="720661">
              <a:buSzPct val="100000"/>
              <a:buChar char="•"/>
              <a:defRPr sz="4300"/>
            </a:pPr>
            <a:r>
              <a:t>Surveys And Secondary Research - Who Are The Customers? What Are Their Psychographic And Demographic Attributes?</a:t>
            </a:r>
          </a:p>
        </p:txBody>
      </p:sp>
      <p:sp>
        <p:nvSpPr>
          <p:cNvPr id="185" name="Slide Number"/>
          <p:cNvSpPr txBox="1"/>
          <p:nvPr>
            <p:ph type="sldNum" sz="quarter" idx="4294967295"/>
          </p:nvPr>
        </p:nvSpPr>
        <p:spPr>
          <a:xfrm>
            <a:off x="12014469" y="13144502"/>
            <a:ext cx="35198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HE BASIS OF TRADE"/>
          <p:cNvSpPr txBox="1"/>
          <p:nvPr>
            <p:ph type="ctrTitle"/>
          </p:nvPr>
        </p:nvSpPr>
        <p:spPr>
          <a:xfrm>
            <a:off x="2381250" y="1335233"/>
            <a:ext cx="19621500" cy="1848221"/>
          </a:xfrm>
          <a:prstGeom prst="rect">
            <a:avLst/>
          </a:prstGeom>
        </p:spPr>
        <p:txBody>
          <a:bodyPr/>
          <a:lstStyle>
            <a:lvl1pPr>
              <a:defRPr sz="7500"/>
            </a:lvl1pPr>
          </a:lstStyle>
          <a:p>
            <a:pPr/>
            <a:r>
              <a:t>THE BASIS OF TRADE</a:t>
            </a:r>
          </a:p>
        </p:txBody>
      </p:sp>
      <p:sp>
        <p:nvSpPr>
          <p:cNvPr id="123" name="ECONOMIC TRADE HAS CERTAIN ELEMENTS…"/>
          <p:cNvSpPr txBox="1"/>
          <p:nvPr>
            <p:ph type="subTitle" idx="1"/>
          </p:nvPr>
        </p:nvSpPr>
        <p:spPr>
          <a:xfrm>
            <a:off x="2381249" y="3507568"/>
            <a:ext cx="19621502" cy="8082982"/>
          </a:xfrm>
          <a:prstGeom prst="rect">
            <a:avLst/>
          </a:prstGeom>
        </p:spPr>
        <p:txBody>
          <a:bodyPr/>
          <a:lstStyle/>
          <a:p>
            <a:pPr defTabSz="784719"/>
            <a:r>
              <a:t>Economic Trade Has Certain Elements</a:t>
            </a:r>
          </a:p>
          <a:p>
            <a:pPr marL="603630" indent="-603630" defTabSz="784719">
              <a:buSzPct val="125000"/>
              <a:buChar char="•"/>
            </a:pPr>
            <a:r>
              <a:t>A Need For A Product or Service Must Exist</a:t>
            </a:r>
          </a:p>
          <a:p>
            <a:pPr marL="603630" indent="-603630" defTabSz="784719">
              <a:buSzPct val="125000"/>
              <a:buChar char="•"/>
            </a:pPr>
            <a:r>
              <a:t>There Must Be A Benefit To All Parties For An Exchange Of Products/Services To Take Place</a:t>
            </a:r>
          </a:p>
          <a:p>
            <a:pPr marL="603630" indent="-603630" defTabSz="784719">
              <a:buSzPct val="125000"/>
              <a:buChar char="•"/>
            </a:pPr>
            <a:r>
              <a:t>There Must Be A Means Of Of Informing The Potential Customer Of The Offerings</a:t>
            </a:r>
          </a:p>
          <a:p>
            <a:pPr marL="603630" indent="-603630" defTabSz="784719">
              <a:buSzPct val="125000"/>
              <a:buChar char="•"/>
            </a:pPr>
            <a:r>
              <a:t>There Must Be A Means Of Conducting The Transaction (Delivering The Goods And Collecting The Value Exchange)</a:t>
            </a:r>
          </a:p>
        </p:txBody>
      </p:sp>
      <p:sp>
        <p:nvSpPr>
          <p:cNvPr id="124" name="Slide Number"/>
          <p:cNvSpPr txBox="1"/>
          <p:nvPr>
            <p:ph type="sldNum" sz="quarter" idx="4294967295"/>
          </p:nvPr>
        </p:nvSpPr>
        <p:spPr>
          <a:xfrm>
            <a:off x="12056067" y="13144502"/>
            <a:ext cx="268784"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ituation Analysis"/>
          <p:cNvSpPr txBox="1"/>
          <p:nvPr>
            <p:ph type="ctrTitle"/>
          </p:nvPr>
        </p:nvSpPr>
        <p:spPr>
          <a:xfrm>
            <a:off x="2374900" y="2387599"/>
            <a:ext cx="19621500" cy="1695907"/>
          </a:xfrm>
          <a:prstGeom prst="rect">
            <a:avLst/>
          </a:prstGeom>
        </p:spPr>
        <p:txBody>
          <a:bodyPr/>
          <a:lstStyle>
            <a:lvl1pPr>
              <a:defRPr sz="7500"/>
            </a:lvl1pPr>
          </a:lstStyle>
          <a:p>
            <a:pPr/>
            <a:r>
              <a:t>Situation Analysis</a:t>
            </a:r>
          </a:p>
        </p:txBody>
      </p:sp>
      <p:sp>
        <p:nvSpPr>
          <p:cNvPr id="190" name="You can Use AI to identify the research needed…"/>
          <p:cNvSpPr txBox="1"/>
          <p:nvPr>
            <p:ph type="subTitle" idx="1"/>
          </p:nvPr>
        </p:nvSpPr>
        <p:spPr>
          <a:xfrm>
            <a:off x="2374899" y="4406898"/>
            <a:ext cx="19621502" cy="7299722"/>
          </a:xfrm>
          <a:prstGeom prst="rect">
            <a:avLst/>
          </a:prstGeom>
        </p:spPr>
        <p:txBody>
          <a:bodyPr/>
          <a:lstStyle/>
          <a:p>
            <a:pPr marL="208024" indent="-208024" algn="l" defTabSz="751205">
              <a:buSzPct val="100000"/>
              <a:buChar char="•"/>
              <a:defRPr sz="4500"/>
            </a:pPr>
            <a:r>
              <a:t>You can Use AI to identify the research needed</a:t>
            </a:r>
          </a:p>
          <a:p>
            <a:pPr lvl="1" marL="208024" indent="-208024" algn="l" defTabSz="751205">
              <a:buSzPct val="100000"/>
              <a:buChar char="•"/>
              <a:defRPr sz="4500"/>
            </a:pPr>
            <a:r>
              <a:t>Examples of prompts for AI</a:t>
            </a:r>
          </a:p>
          <a:p>
            <a:pPr lvl="1" marL="208024" indent="-208024" algn="l" defTabSz="751205">
              <a:buSzPct val="100000"/>
              <a:buChar char="•"/>
              <a:defRPr sz="4500"/>
            </a:pPr>
            <a:r>
              <a:t>“Create an MECE Hypothesis tree for best revenue opportunities for this company”</a:t>
            </a:r>
          </a:p>
          <a:p>
            <a:pPr lvl="1" marL="208024" indent="-208024" algn="l" defTabSz="751205">
              <a:buSzPct val="100000"/>
              <a:buChar char="•"/>
              <a:defRPr sz="4500"/>
            </a:pPr>
            <a:r>
              <a:t>“What are the core competencies required for this initiative?”</a:t>
            </a:r>
          </a:p>
          <a:p>
            <a:pPr lvl="1" marL="208024" indent="-208024" algn="l" defTabSz="751205">
              <a:buSzPct val="100000"/>
              <a:buChar char="•"/>
              <a:defRPr sz="4500"/>
            </a:pPr>
            <a:r>
              <a:t>“What research is required to determine the target market and market size?”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HYPOTHESIS TREE"/>
          <p:cNvSpPr txBox="1"/>
          <p:nvPr>
            <p:ph type="title"/>
          </p:nvPr>
        </p:nvSpPr>
        <p:spPr>
          <a:xfrm>
            <a:off x="2374900" y="888996"/>
            <a:ext cx="19621500" cy="1516670"/>
          </a:xfrm>
          <a:prstGeom prst="rect">
            <a:avLst/>
          </a:prstGeom>
        </p:spPr>
        <p:txBody>
          <a:bodyPr/>
          <a:lstStyle>
            <a:lvl1pPr defTabSz="570584">
              <a:defRPr sz="7200"/>
            </a:lvl1pPr>
          </a:lstStyle>
          <a:p>
            <a:pPr/>
            <a:r>
              <a:t>HYPOTHESIS TREE</a:t>
            </a:r>
          </a:p>
        </p:txBody>
      </p:sp>
      <p:pic>
        <p:nvPicPr>
          <p:cNvPr id="193" name="Image" descr="Image"/>
          <p:cNvPicPr>
            <a:picLocks noChangeAspect="1"/>
          </p:cNvPicPr>
          <p:nvPr/>
        </p:nvPicPr>
        <p:blipFill>
          <a:blip r:embed="rId2">
            <a:extLst/>
          </a:blip>
          <a:stretch>
            <a:fillRect/>
          </a:stretch>
        </p:blipFill>
        <p:spPr>
          <a:xfrm>
            <a:off x="3717878" y="2405033"/>
            <a:ext cx="16239169" cy="9308980"/>
          </a:xfrm>
          <a:prstGeom prst="rect">
            <a:avLst/>
          </a:prstGeom>
          <a:ln w="12700">
            <a:miter lim="400000"/>
          </a:ln>
        </p:spPr>
      </p:pic>
      <p:sp>
        <p:nvSpPr>
          <p:cNvPr id="194" name="Slide Number"/>
          <p:cNvSpPr txBox="1"/>
          <p:nvPr>
            <p:ph type="sldNum" sz="quarter" idx="4294967295"/>
          </p:nvPr>
        </p:nvSpPr>
        <p:spPr>
          <a:xfrm>
            <a:off x="12017669" y="13144502"/>
            <a:ext cx="34558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Image" descr="Image"/>
          <p:cNvPicPr>
            <a:picLocks noChangeAspect="1"/>
          </p:cNvPicPr>
          <p:nvPr/>
        </p:nvPicPr>
        <p:blipFill>
          <a:blip r:embed="rId2">
            <a:extLst/>
          </a:blip>
          <a:stretch>
            <a:fillRect/>
          </a:stretch>
        </p:blipFill>
        <p:spPr>
          <a:xfrm>
            <a:off x="1700863" y="1051271"/>
            <a:ext cx="19656495" cy="11613458"/>
          </a:xfrm>
          <a:prstGeom prst="rect">
            <a:avLst/>
          </a:prstGeom>
          <a:ln w="12700">
            <a:miter lim="400000"/>
          </a:ln>
        </p:spPr>
      </p:pic>
      <p:sp>
        <p:nvSpPr>
          <p:cNvPr id="197" name="Slide Number"/>
          <p:cNvSpPr txBox="1"/>
          <p:nvPr>
            <p:ph type="sldNum" sz="quarter" idx="4294967295"/>
          </p:nvPr>
        </p:nvSpPr>
        <p:spPr>
          <a:xfrm>
            <a:off x="11978827" y="13144502"/>
            <a:ext cx="42326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lide Number"/>
          <p:cNvSpPr txBox="1"/>
          <p:nvPr>
            <p:ph type="sldNum" sz="quarter" idx="4294967295"/>
          </p:nvPr>
        </p:nvSpPr>
        <p:spPr>
          <a:xfrm>
            <a:off x="11983513" y="13144502"/>
            <a:ext cx="413892"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0" name="Core Competencies"/>
          <p:cNvSpPr txBox="1"/>
          <p:nvPr>
            <p:ph type="title" idx="4294967295"/>
          </p:nvPr>
        </p:nvSpPr>
        <p:spPr>
          <a:xfrm>
            <a:off x="3653366" y="1958421"/>
            <a:ext cx="19507202" cy="2499832"/>
          </a:xfrm>
          <a:prstGeom prst="rect">
            <a:avLst/>
          </a:prstGeom>
        </p:spPr>
        <p:txBody>
          <a:bodyPr/>
          <a:lstStyle>
            <a:lvl1pPr>
              <a:defRPr sz="7500"/>
            </a:lvl1pPr>
          </a:lstStyle>
          <a:p>
            <a:pPr/>
            <a:r>
              <a:t>                   Core Competencies</a:t>
            </a:r>
          </a:p>
        </p:txBody>
      </p:sp>
      <p:sp>
        <p:nvSpPr>
          <p:cNvPr id="201" name="What Core competencies will be needed to reach your mission, Vision and objective?…"/>
          <p:cNvSpPr txBox="1"/>
          <p:nvPr>
            <p:ph type="body" idx="4294967295"/>
          </p:nvPr>
        </p:nvSpPr>
        <p:spPr>
          <a:xfrm>
            <a:off x="1533718" y="4458249"/>
            <a:ext cx="21626854" cy="8761901"/>
          </a:xfrm>
          <a:prstGeom prst="rect">
            <a:avLst/>
          </a:prstGeom>
        </p:spPr>
        <p:txBody>
          <a:bodyPr/>
          <a:lstStyle/>
          <a:p>
            <a:pPr>
              <a:buBlip>
                <a:blip r:embed="rId2"/>
              </a:buBlip>
            </a:pPr>
            <a:r>
              <a:t>What Core competencies will be needed to reach your mission, Vision and objective?</a:t>
            </a:r>
          </a:p>
          <a:p>
            <a:pPr>
              <a:buBlip>
                <a:blip r:embed="rId2"/>
              </a:buBlip>
            </a:pPr>
            <a:r>
              <a:t>How will you acquire these competencies within the time line to reach your objective.</a:t>
            </a:r>
          </a:p>
          <a:p>
            <a:pPr>
              <a:buBlip>
                <a:blip r:embed="rId2"/>
              </a:buBlip>
            </a:pPr>
            <a:r>
              <a:t>You can use your AI tool to identify needed competencies and how they might be acquired with the resources and timeline dictated by your organization.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PORTER’S FIVE FORCES"/>
          <p:cNvSpPr txBox="1"/>
          <p:nvPr>
            <p:ph type="title"/>
          </p:nvPr>
        </p:nvSpPr>
        <p:spPr>
          <a:xfrm>
            <a:off x="2374900" y="888999"/>
            <a:ext cx="19621500" cy="1932274"/>
          </a:xfrm>
          <a:prstGeom prst="rect">
            <a:avLst/>
          </a:prstGeom>
        </p:spPr>
        <p:txBody>
          <a:bodyPr/>
          <a:lstStyle>
            <a:lvl1pPr defTabSz="767715">
              <a:defRPr sz="9300"/>
            </a:lvl1pPr>
          </a:lstStyle>
          <a:p>
            <a:pPr/>
            <a:r>
              <a:t>PORTER’S FIVE FORCES</a:t>
            </a:r>
          </a:p>
        </p:txBody>
      </p:sp>
      <p:pic>
        <p:nvPicPr>
          <p:cNvPr id="204" name="Unknown.png" descr="Unknown.png"/>
          <p:cNvPicPr>
            <a:picLocks noChangeAspect="1"/>
          </p:cNvPicPr>
          <p:nvPr/>
        </p:nvPicPr>
        <p:blipFill>
          <a:blip r:embed="rId2">
            <a:extLst/>
          </a:blip>
          <a:stretch>
            <a:fillRect/>
          </a:stretch>
        </p:blipFill>
        <p:spPr>
          <a:xfrm>
            <a:off x="4936663" y="2678532"/>
            <a:ext cx="14912279" cy="9499281"/>
          </a:xfrm>
          <a:prstGeom prst="rect">
            <a:avLst/>
          </a:prstGeom>
          <a:ln w="12700">
            <a:miter lim="400000"/>
          </a:ln>
        </p:spPr>
      </p:pic>
      <p:sp>
        <p:nvSpPr>
          <p:cNvPr id="205" name="Slide Number"/>
          <p:cNvSpPr txBox="1"/>
          <p:nvPr>
            <p:ph type="sldNum" sz="quarter" idx="4294967295"/>
          </p:nvPr>
        </p:nvSpPr>
        <p:spPr>
          <a:xfrm>
            <a:off x="11955756" y="13144502"/>
            <a:ext cx="469405"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Blue Ocean Canvas"/>
          <p:cNvSpPr txBox="1"/>
          <p:nvPr>
            <p:ph type="title"/>
          </p:nvPr>
        </p:nvSpPr>
        <p:spPr>
          <a:xfrm>
            <a:off x="2374900" y="888991"/>
            <a:ext cx="19621500" cy="1613375"/>
          </a:xfrm>
          <a:prstGeom prst="rect">
            <a:avLst/>
          </a:prstGeom>
        </p:spPr>
        <p:txBody>
          <a:bodyPr/>
          <a:lstStyle>
            <a:lvl1pPr defTabSz="635634">
              <a:defRPr sz="7700"/>
            </a:lvl1pPr>
          </a:lstStyle>
          <a:p>
            <a:pPr/>
            <a:r>
              <a:t>Blue Ocean Canvas</a:t>
            </a:r>
          </a:p>
        </p:txBody>
      </p:sp>
      <p:pic>
        <p:nvPicPr>
          <p:cNvPr id="208" name="Image" descr="Image"/>
          <p:cNvPicPr>
            <a:picLocks noChangeAspect="1"/>
          </p:cNvPicPr>
          <p:nvPr/>
        </p:nvPicPr>
        <p:blipFill>
          <a:blip r:embed="rId2">
            <a:extLst/>
          </a:blip>
          <a:stretch>
            <a:fillRect/>
          </a:stretch>
        </p:blipFill>
        <p:spPr>
          <a:xfrm>
            <a:off x="5052531" y="2543443"/>
            <a:ext cx="14278938" cy="9839084"/>
          </a:xfrm>
          <a:prstGeom prst="rect">
            <a:avLst/>
          </a:prstGeom>
          <a:ln w="12700">
            <a:miter lim="400000"/>
          </a:ln>
        </p:spPr>
      </p:pic>
      <p:sp>
        <p:nvSpPr>
          <p:cNvPr id="209" name="Slide Number"/>
          <p:cNvSpPr txBox="1"/>
          <p:nvPr>
            <p:ph type="sldNum" sz="quarter" idx="4294967295"/>
          </p:nvPr>
        </p:nvSpPr>
        <p:spPr>
          <a:xfrm>
            <a:off x="11981357" y="13144502"/>
            <a:ext cx="41820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Disruptive Innovation Analysis"/>
          <p:cNvSpPr txBox="1"/>
          <p:nvPr>
            <p:ph type="title"/>
          </p:nvPr>
        </p:nvSpPr>
        <p:spPr>
          <a:xfrm>
            <a:off x="2381249" y="79854"/>
            <a:ext cx="19621502" cy="2959101"/>
          </a:xfrm>
          <a:prstGeom prst="rect">
            <a:avLst/>
          </a:prstGeom>
        </p:spPr>
        <p:txBody>
          <a:bodyPr/>
          <a:lstStyle>
            <a:lvl1pPr>
              <a:defRPr sz="7500"/>
            </a:lvl1pPr>
          </a:lstStyle>
          <a:p>
            <a:pPr/>
            <a:r>
              <a:t>Disruptive Innovation Analysis</a:t>
            </a:r>
          </a:p>
        </p:txBody>
      </p:sp>
      <p:sp>
        <p:nvSpPr>
          <p:cNvPr id="212" name="What Are The Least Profitable Products Produced By Our Competitors?…"/>
          <p:cNvSpPr txBox="1"/>
          <p:nvPr>
            <p:ph type="body" idx="1"/>
          </p:nvPr>
        </p:nvSpPr>
        <p:spPr>
          <a:xfrm>
            <a:off x="1927339" y="2547422"/>
            <a:ext cx="19621502" cy="9791315"/>
          </a:xfrm>
          <a:prstGeom prst="rect">
            <a:avLst/>
          </a:prstGeom>
        </p:spPr>
        <p:txBody>
          <a:bodyPr/>
          <a:lstStyle/>
          <a:p>
            <a:pPr marL="600963" indent="-600963" defTabSz="751205">
              <a:spcBef>
                <a:spcPts val="3800"/>
              </a:spcBef>
              <a:buBlip>
                <a:blip r:embed="rId3"/>
              </a:buBlip>
              <a:defRPr sz="4700"/>
            </a:pPr>
            <a:r>
              <a:t>What Are The Least Profitable Products Produced By Your Competitors?</a:t>
            </a:r>
          </a:p>
          <a:p>
            <a:pPr marL="600963" indent="-600963" defTabSz="751205">
              <a:spcBef>
                <a:spcPts val="3800"/>
              </a:spcBef>
              <a:buBlip>
                <a:blip r:embed="rId3"/>
              </a:buBlip>
              <a:defRPr sz="4700"/>
            </a:pPr>
            <a:r>
              <a:t>Can We Make A Higher Profit Margin By Providing The Same Product Through Innovation?</a:t>
            </a:r>
          </a:p>
          <a:p>
            <a:pPr marL="600963" indent="-600963" defTabSz="751205">
              <a:spcBef>
                <a:spcPts val="3800"/>
              </a:spcBef>
              <a:buBlip>
                <a:blip r:embed="rId3"/>
              </a:buBlip>
              <a:defRPr sz="4700"/>
            </a:pPr>
            <a:r>
              <a:t>How Large Is The Market For Products Provided By The Market Leaders?</a:t>
            </a:r>
          </a:p>
          <a:p>
            <a:pPr marL="600963" indent="-600963" defTabSz="751205">
              <a:spcBef>
                <a:spcPts val="3800"/>
              </a:spcBef>
              <a:buBlip>
                <a:blip r:embed="rId3"/>
              </a:buBlip>
              <a:defRPr sz="4700"/>
            </a:pPr>
            <a:r>
              <a:t>What % Of This Market Would Accept A “Good Enough” Product At A Lower Price That Would Provide Us With A Sustainable Profit Margin resulting from Innovation?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trategy"/>
          <p:cNvSpPr txBox="1"/>
          <p:nvPr>
            <p:ph type="title"/>
          </p:nvPr>
        </p:nvSpPr>
        <p:spPr>
          <a:xfrm>
            <a:off x="2374900" y="889000"/>
            <a:ext cx="19621500" cy="9833980"/>
          </a:xfrm>
          <a:prstGeom prst="rect">
            <a:avLst/>
          </a:prstGeom>
        </p:spPr>
        <p:txBody>
          <a:bodyPr/>
          <a:lstStyle>
            <a:lvl1pPr>
              <a:defRPr sz="15100"/>
            </a:lvl1pPr>
          </a:lstStyle>
          <a:p>
            <a:pPr/>
            <a:r>
              <a:t>Strategy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MARKETING STRATEGY"/>
          <p:cNvSpPr txBox="1"/>
          <p:nvPr>
            <p:ph type="title"/>
          </p:nvPr>
        </p:nvSpPr>
        <p:spPr>
          <a:xfrm>
            <a:off x="2374900" y="888999"/>
            <a:ext cx="19621500" cy="2272192"/>
          </a:xfrm>
          <a:prstGeom prst="rect">
            <a:avLst/>
          </a:prstGeom>
        </p:spPr>
        <p:txBody>
          <a:bodyPr/>
          <a:lstStyle/>
          <a:p>
            <a:pPr/>
            <a:r>
              <a:t>MARKETING STRATEGY</a:t>
            </a:r>
          </a:p>
        </p:txBody>
      </p:sp>
      <p:sp>
        <p:nvSpPr>
          <p:cNvPr id="219" name="THE PRODUCT, PRICE, PLACE AND PROMOTION THAT DELIVERS VALUE TO THE COMPANY, ITS CUSTOMERS AND COLLABORATORS.…"/>
          <p:cNvSpPr txBox="1"/>
          <p:nvPr>
            <p:ph type="body" idx="1"/>
          </p:nvPr>
        </p:nvSpPr>
        <p:spPr>
          <a:prstGeom prst="rect">
            <a:avLst/>
          </a:prstGeom>
        </p:spPr>
        <p:txBody>
          <a:bodyPr/>
          <a:lstStyle/>
          <a:p>
            <a:pPr>
              <a:buBlip>
                <a:blip r:embed="rId2"/>
              </a:buBlip>
            </a:pPr>
            <a:r>
              <a:t>The Product, Price, Place And Promotion Strategies That Delivers Value To The Company, Its Customers And Collaborators.</a:t>
            </a:r>
          </a:p>
          <a:p>
            <a:pPr>
              <a:buBlip>
                <a:blip r:embed="rId2"/>
              </a:buBlip>
            </a:pPr>
            <a:r>
              <a:t>Optimal Marketing Strategy - The Product, Price, Place And Promotion Strategies That Delivers Optimal Value To The Company, Its Customers And Collaborators.</a:t>
            </a:r>
          </a:p>
        </p:txBody>
      </p:sp>
      <p:sp>
        <p:nvSpPr>
          <p:cNvPr id="220" name="Slide Number"/>
          <p:cNvSpPr txBox="1"/>
          <p:nvPr>
            <p:ph type="sldNum" sz="quarter" idx="4294967295"/>
          </p:nvPr>
        </p:nvSpPr>
        <p:spPr>
          <a:xfrm>
            <a:off x="11980463" y="13144502"/>
            <a:ext cx="419994"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Image" descr="Image"/>
          <p:cNvPicPr>
            <a:picLocks noChangeAspect="1"/>
          </p:cNvPicPr>
          <p:nvPr/>
        </p:nvPicPr>
        <p:blipFill>
          <a:blip r:embed="rId2">
            <a:extLst/>
          </a:blip>
          <a:stretch>
            <a:fillRect/>
          </a:stretch>
        </p:blipFill>
        <p:spPr>
          <a:xfrm>
            <a:off x="4771656" y="1861192"/>
            <a:ext cx="14193883" cy="10645414"/>
          </a:xfrm>
          <a:prstGeom prst="rect">
            <a:avLst/>
          </a:prstGeom>
          <a:ln w="12700">
            <a:miter lim="400000"/>
          </a:ln>
        </p:spPr>
      </p:pic>
      <p:sp>
        <p:nvSpPr>
          <p:cNvPr id="223" name="Slide Number"/>
          <p:cNvSpPr txBox="1"/>
          <p:nvPr>
            <p:ph type="sldNum" sz="quarter" idx="4294967295"/>
          </p:nvPr>
        </p:nvSpPr>
        <p:spPr>
          <a:xfrm>
            <a:off x="11975626" y="13144502"/>
            <a:ext cx="42966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MARKETING"/>
          <p:cNvSpPr txBox="1"/>
          <p:nvPr>
            <p:ph type="ctrTitle"/>
          </p:nvPr>
        </p:nvSpPr>
        <p:spPr>
          <a:xfrm>
            <a:off x="2374900" y="1514284"/>
            <a:ext cx="19621500" cy="2974858"/>
          </a:xfrm>
          <a:prstGeom prst="rect">
            <a:avLst/>
          </a:prstGeom>
        </p:spPr>
        <p:txBody>
          <a:bodyPr/>
          <a:lstStyle/>
          <a:p>
            <a:pPr/>
            <a:r>
              <a:t> MARKETING</a:t>
            </a:r>
          </a:p>
        </p:txBody>
      </p:sp>
      <p:sp>
        <p:nvSpPr>
          <p:cNvPr id="127" name="MARKETING IS NOT JUST ADVERTISING AND PROMOTION…"/>
          <p:cNvSpPr txBox="1"/>
          <p:nvPr>
            <p:ph type="subTitle" sz="half" idx="1"/>
          </p:nvPr>
        </p:nvSpPr>
        <p:spPr>
          <a:xfrm>
            <a:off x="2381249" y="4993509"/>
            <a:ext cx="19621502" cy="6573782"/>
          </a:xfrm>
          <a:prstGeom prst="rect">
            <a:avLst/>
          </a:prstGeom>
        </p:spPr>
        <p:txBody>
          <a:bodyPr/>
          <a:lstStyle/>
          <a:p>
            <a:pPr lvl="2" marL="166878" indent="-166878" defTabSz="602615">
              <a:buSzPct val="100000"/>
              <a:buChar char="•"/>
              <a:defRPr sz="3600"/>
            </a:pPr>
            <a:r>
              <a:t>MARKETING IS NOT JUST ADVERTISING AND PROMOTION</a:t>
            </a:r>
          </a:p>
          <a:p>
            <a:pPr lvl="6" marL="686054" indent="-166876" algn="ctr" defTabSz="602615">
              <a:spcBef>
                <a:spcPts val="0"/>
              </a:spcBef>
              <a:buSzPct val="100000"/>
              <a:buChar char="•"/>
              <a:defRPr sz="3600"/>
            </a:pPr>
            <a:r>
              <a:t>Marketing Is A Process To Support Economic Trade. For Trade To Exist There Has To Be Means Of Production (Product/Service), Delivery (Place), Communication That The Product Exists (Promotion) And A Metric For Value (Price).  </a:t>
            </a:r>
          </a:p>
          <a:p>
            <a:pPr lvl="6" marL="686054" indent="-166876" algn="ctr" defTabSz="602615">
              <a:spcBef>
                <a:spcPts val="0"/>
              </a:spcBef>
              <a:buSzPct val="100000"/>
              <a:buChar char="•"/>
              <a:defRPr sz="3600"/>
            </a:pPr>
            <a:r>
              <a:t>As You Might Suspect, To Implement These 4 Ps (Price, Place, Product and Promotion) You Will Need To Understand Some Finance, Accounting, Supply Chain, Merchandising, Legal Requirements, Research, Management, Operations, Inventory Levels And So On. </a:t>
            </a:r>
          </a:p>
          <a:p>
            <a:pPr lvl="6" marL="686054" indent="-166876" algn="ctr" defTabSz="602615">
              <a:spcBef>
                <a:spcPts val="0"/>
              </a:spcBef>
              <a:buSzPct val="100000"/>
              <a:buChar char="•"/>
              <a:defRPr sz="3600"/>
            </a:pPr>
            <a:r>
              <a:t>By Pursuing A New InitiativeYou Will Learn How All Of These Elements Can Be Considered And Implemented Using A Process, Moving From Idea To Execution. </a:t>
            </a:r>
          </a:p>
        </p:txBody>
      </p:sp>
      <p:sp>
        <p:nvSpPr>
          <p:cNvPr id="128" name="Slide Number"/>
          <p:cNvSpPr txBox="1"/>
          <p:nvPr>
            <p:ph type="sldNum" sz="quarter" idx="4294967295"/>
          </p:nvPr>
        </p:nvSpPr>
        <p:spPr>
          <a:xfrm>
            <a:off x="12060755" y="13144502"/>
            <a:ext cx="259409"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Image" descr="Image"/>
          <p:cNvPicPr>
            <a:picLocks noChangeAspect="1"/>
          </p:cNvPicPr>
          <p:nvPr/>
        </p:nvPicPr>
        <p:blipFill>
          <a:blip r:embed="rId2">
            <a:extLst/>
          </a:blip>
          <a:stretch>
            <a:fillRect/>
          </a:stretch>
        </p:blipFill>
        <p:spPr>
          <a:xfrm>
            <a:off x="3924667" y="1050590"/>
            <a:ext cx="14561062" cy="10920794"/>
          </a:xfrm>
          <a:prstGeom prst="rect">
            <a:avLst/>
          </a:prstGeom>
          <a:ln w="12700">
            <a:miter lim="400000"/>
          </a:ln>
        </p:spPr>
      </p:pic>
      <p:sp>
        <p:nvSpPr>
          <p:cNvPr id="226" name="Slide Number"/>
          <p:cNvSpPr txBox="1"/>
          <p:nvPr>
            <p:ph type="sldNum" sz="quarter" idx="4294967295"/>
          </p:nvPr>
        </p:nvSpPr>
        <p:spPr>
          <a:xfrm>
            <a:off x="11959700" y="13144502"/>
            <a:ext cx="461517"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Image" descr="Image"/>
          <p:cNvPicPr>
            <a:picLocks noChangeAspect="1"/>
          </p:cNvPicPr>
          <p:nvPr/>
        </p:nvPicPr>
        <p:blipFill>
          <a:blip r:embed="rId2">
            <a:extLst/>
          </a:blip>
          <a:stretch>
            <a:fillRect/>
          </a:stretch>
        </p:blipFill>
        <p:spPr>
          <a:xfrm>
            <a:off x="4422092" y="1581826"/>
            <a:ext cx="14278152" cy="10708617"/>
          </a:xfrm>
          <a:prstGeom prst="rect">
            <a:avLst/>
          </a:prstGeom>
          <a:ln w="12700">
            <a:miter lim="400000"/>
          </a:ln>
        </p:spPr>
      </p:pic>
      <p:sp>
        <p:nvSpPr>
          <p:cNvPr id="229" name="Slide Number"/>
          <p:cNvSpPr txBox="1"/>
          <p:nvPr>
            <p:ph type="sldNum" sz="quarter" idx="4294967295"/>
          </p:nvPr>
        </p:nvSpPr>
        <p:spPr>
          <a:xfrm>
            <a:off x="12022359" y="13144502"/>
            <a:ext cx="336203"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Image" descr="Image"/>
          <p:cNvPicPr>
            <a:picLocks noChangeAspect="1"/>
          </p:cNvPicPr>
          <p:nvPr/>
        </p:nvPicPr>
        <p:blipFill>
          <a:blip r:embed="rId3">
            <a:extLst/>
          </a:blip>
          <a:srcRect l="0" t="0" r="0" b="3453"/>
          <a:stretch>
            <a:fillRect/>
          </a:stretch>
        </p:blipFill>
        <p:spPr>
          <a:xfrm>
            <a:off x="5139382" y="2311112"/>
            <a:ext cx="14330473" cy="10376728"/>
          </a:xfrm>
          <a:prstGeom prst="rect">
            <a:avLst/>
          </a:prstGeom>
          <a:ln w="12700">
            <a:miter lim="400000"/>
          </a:ln>
        </p:spPr>
      </p:pic>
      <p:sp>
        <p:nvSpPr>
          <p:cNvPr id="232" name="Area in Green represent requirements for Company and Collaborators, Areas in Red represent  requirements for Customers"/>
          <p:cNvSpPr txBox="1"/>
          <p:nvPr/>
        </p:nvSpPr>
        <p:spPr>
          <a:xfrm>
            <a:off x="2490365" y="1746372"/>
            <a:ext cx="1765571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Areas in Green represent requirements for Company and Collaborators, Areas in Red represent  requirements for Customers</a:t>
            </a:r>
          </a:p>
        </p:txBody>
      </p:sp>
      <p:sp>
        <p:nvSpPr>
          <p:cNvPr id="233" name="Slide Number"/>
          <p:cNvSpPr txBox="1"/>
          <p:nvPr>
            <p:ph type="sldNum" sz="quarter" idx="4294967295"/>
          </p:nvPr>
        </p:nvSpPr>
        <p:spPr>
          <a:xfrm>
            <a:off x="11983514" y="13144502"/>
            <a:ext cx="413892"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Image" descr="Image"/>
          <p:cNvPicPr>
            <a:picLocks noChangeAspect="1"/>
          </p:cNvPicPr>
          <p:nvPr/>
        </p:nvPicPr>
        <p:blipFill>
          <a:blip r:embed="rId2">
            <a:extLst/>
          </a:blip>
          <a:stretch>
            <a:fillRect/>
          </a:stretch>
        </p:blipFill>
        <p:spPr>
          <a:xfrm>
            <a:off x="4021666" y="673352"/>
            <a:ext cx="15569855" cy="11677392"/>
          </a:xfrm>
          <a:prstGeom prst="rect">
            <a:avLst/>
          </a:prstGeom>
          <a:ln w="12700">
            <a:miter lim="400000"/>
          </a:ln>
        </p:spPr>
      </p:pic>
      <p:sp>
        <p:nvSpPr>
          <p:cNvPr id="238" name="Slide Number"/>
          <p:cNvSpPr txBox="1"/>
          <p:nvPr>
            <p:ph type="sldNum" sz="quarter" idx="4294967295"/>
          </p:nvPr>
        </p:nvSpPr>
        <p:spPr>
          <a:xfrm>
            <a:off x="11988201" y="13144502"/>
            <a:ext cx="404516"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Image" descr="Image"/>
          <p:cNvPicPr>
            <a:picLocks noChangeAspect="1"/>
          </p:cNvPicPr>
          <p:nvPr/>
        </p:nvPicPr>
        <p:blipFill>
          <a:blip r:embed="rId2">
            <a:extLst/>
          </a:blip>
          <a:stretch>
            <a:fillRect/>
          </a:stretch>
        </p:blipFill>
        <p:spPr>
          <a:xfrm>
            <a:off x="4402709" y="682038"/>
            <a:ext cx="14446362" cy="10834773"/>
          </a:xfrm>
          <a:prstGeom prst="rect">
            <a:avLst/>
          </a:prstGeom>
          <a:ln w="12700">
            <a:miter lim="400000"/>
          </a:ln>
        </p:spPr>
      </p:pic>
      <p:sp>
        <p:nvSpPr>
          <p:cNvPr id="241" name="Slide Number"/>
          <p:cNvSpPr txBox="1"/>
          <p:nvPr>
            <p:ph type="sldNum" sz="quarter" idx="4294967295"/>
          </p:nvPr>
        </p:nvSpPr>
        <p:spPr>
          <a:xfrm>
            <a:off x="11960446" y="13144502"/>
            <a:ext cx="460029"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Image" descr="Image"/>
          <p:cNvPicPr>
            <a:picLocks noChangeAspect="1"/>
          </p:cNvPicPr>
          <p:nvPr/>
        </p:nvPicPr>
        <p:blipFill>
          <a:blip r:embed="rId2">
            <a:extLst/>
          </a:blip>
          <a:stretch>
            <a:fillRect/>
          </a:stretch>
        </p:blipFill>
        <p:spPr>
          <a:xfrm>
            <a:off x="4593335" y="1211992"/>
            <a:ext cx="14710591" cy="11032943"/>
          </a:xfrm>
          <a:prstGeom prst="rect">
            <a:avLst/>
          </a:prstGeom>
          <a:ln w="12700">
            <a:miter lim="400000"/>
          </a:ln>
        </p:spPr>
      </p:pic>
      <p:sp>
        <p:nvSpPr>
          <p:cNvPr id="244" name="Slide Number"/>
          <p:cNvSpPr txBox="1"/>
          <p:nvPr>
            <p:ph type="sldNum" sz="quarter" idx="4294967295"/>
          </p:nvPr>
        </p:nvSpPr>
        <p:spPr>
          <a:xfrm>
            <a:off x="11986044" y="13144502"/>
            <a:ext cx="408832"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PRODUCT"/>
          <p:cNvSpPr txBox="1"/>
          <p:nvPr>
            <p:ph type="title" idx="4294967295"/>
          </p:nvPr>
        </p:nvSpPr>
        <p:spPr>
          <a:xfrm>
            <a:off x="3653366" y="1958422"/>
            <a:ext cx="19507201" cy="8062560"/>
          </a:xfrm>
          <a:prstGeom prst="rect">
            <a:avLst/>
          </a:prstGeom>
        </p:spPr>
        <p:txBody>
          <a:bodyPr/>
          <a:lstStyle>
            <a:lvl1pPr>
              <a:defRPr sz="16200"/>
            </a:lvl1pPr>
          </a:lstStyle>
          <a:p>
            <a:pPr/>
            <a:r>
              <a:t>      PRODUCT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Create a New Product"/>
          <p:cNvSpPr txBox="1"/>
          <p:nvPr>
            <p:ph type="title"/>
          </p:nvPr>
        </p:nvSpPr>
        <p:spPr>
          <a:xfrm>
            <a:off x="2374900" y="889000"/>
            <a:ext cx="19621500" cy="3150885"/>
          </a:xfrm>
          <a:prstGeom prst="rect">
            <a:avLst/>
          </a:prstGeom>
        </p:spPr>
        <p:txBody>
          <a:bodyPr/>
          <a:lstStyle>
            <a:lvl1pPr defTabSz="544830">
              <a:defRPr sz="7500"/>
            </a:lvl1pPr>
          </a:lstStyle>
          <a:p>
            <a:pPr/>
            <a:r>
              <a:t>Create a New Product or Service</a:t>
            </a:r>
          </a:p>
        </p:txBody>
      </p:sp>
      <p:sp>
        <p:nvSpPr>
          <p:cNvPr id="249" name="What job will this product or service do?…"/>
          <p:cNvSpPr txBox="1"/>
          <p:nvPr>
            <p:ph type="body" idx="1"/>
          </p:nvPr>
        </p:nvSpPr>
        <p:spPr>
          <a:xfrm>
            <a:off x="2381250" y="4143680"/>
            <a:ext cx="19621500" cy="8191501"/>
          </a:xfrm>
          <a:prstGeom prst="rect">
            <a:avLst/>
          </a:prstGeom>
        </p:spPr>
        <p:txBody>
          <a:bodyPr/>
          <a:lstStyle/>
          <a:p>
            <a:pPr>
              <a:buBlip>
                <a:blip r:embed="rId3"/>
              </a:buBlip>
            </a:pPr>
            <a:r>
              <a:t>What Job Will This Product Or Service Do?</a:t>
            </a:r>
          </a:p>
          <a:p>
            <a:pPr>
              <a:buBlip>
                <a:blip r:embed="rId3"/>
              </a:buBlip>
            </a:pPr>
            <a:r>
              <a:t>Who Are The Potential Customers?</a:t>
            </a:r>
          </a:p>
          <a:p>
            <a:pPr>
              <a:buBlip>
                <a:blip r:embed="rId3"/>
              </a:buBlip>
            </a:pPr>
            <a:r>
              <a:t>What Value Will Be Placed On Having This Job Done?</a:t>
            </a:r>
          </a:p>
          <a:p>
            <a:pPr>
              <a:buBlip>
                <a:blip r:embed="rId3"/>
              </a:buBlip>
            </a:pPr>
            <a:r>
              <a:t>How Will The Customer Acquire This Product?</a:t>
            </a:r>
          </a:p>
          <a:p>
            <a:pPr>
              <a:buBlip>
                <a:blip r:embed="rId3"/>
              </a:buBlip>
            </a:pPr>
            <a:r>
              <a:t>How Will Potential Customers Learn Of This Product?</a:t>
            </a:r>
          </a:p>
        </p:txBody>
      </p:sp>
      <p:sp>
        <p:nvSpPr>
          <p:cNvPr id="250" name="Slide Number"/>
          <p:cNvSpPr txBox="1"/>
          <p:nvPr>
            <p:ph type="sldNum" sz="quarter" idx="4294967295"/>
          </p:nvPr>
        </p:nvSpPr>
        <p:spPr>
          <a:xfrm>
            <a:off x="11990806" y="13144502"/>
            <a:ext cx="399307"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Create a Product or Service"/>
          <p:cNvSpPr txBox="1"/>
          <p:nvPr>
            <p:ph type="title"/>
          </p:nvPr>
        </p:nvSpPr>
        <p:spPr>
          <a:prstGeom prst="rect">
            <a:avLst/>
          </a:prstGeom>
        </p:spPr>
        <p:txBody>
          <a:bodyPr/>
          <a:lstStyle>
            <a:lvl1pPr>
              <a:defRPr sz="7500"/>
            </a:lvl1pPr>
          </a:lstStyle>
          <a:p>
            <a:pPr/>
            <a:r>
              <a:t>Create a Product or Service</a:t>
            </a:r>
          </a:p>
        </p:txBody>
      </p:sp>
      <p:sp>
        <p:nvSpPr>
          <p:cNvPr id="255" name="You Can Use Your AI Tool To Provide Ideas For Products Or Services That Will Help Reach Your Objective.…"/>
          <p:cNvSpPr txBox="1"/>
          <p:nvPr>
            <p:ph type="body" idx="1"/>
          </p:nvPr>
        </p:nvSpPr>
        <p:spPr>
          <a:prstGeom prst="rect">
            <a:avLst/>
          </a:prstGeom>
        </p:spPr>
        <p:txBody>
          <a:bodyPr/>
          <a:lstStyle/>
          <a:p>
            <a:pPr marL="653794" indent="-653794" defTabSz="817244">
              <a:spcBef>
                <a:spcPts val="4100"/>
              </a:spcBef>
              <a:buBlip>
                <a:blip r:embed="rId3"/>
              </a:buBlip>
              <a:defRPr sz="5100"/>
            </a:pPr>
            <a:r>
              <a:t>You Can Use Your AI Tool To Provide Ideas For Products Or Services That Will Help Reach Your Objective.</a:t>
            </a:r>
          </a:p>
          <a:p>
            <a:pPr marL="653794" indent="-653794" defTabSz="817244">
              <a:spcBef>
                <a:spcPts val="4100"/>
              </a:spcBef>
              <a:buBlip>
                <a:blip r:embed="rId3"/>
              </a:buBlip>
              <a:defRPr sz="5100"/>
            </a:pPr>
            <a:r>
              <a:t>An Example Of A Prompt For AI: “Provide A Lists Of Products Or Services That Would Be In Alignment With My Mission And Vision And Reach My One And Five Year Objectives.”</a:t>
            </a:r>
          </a:p>
          <a:p>
            <a:pPr marL="653794" indent="-653794" defTabSz="817244">
              <a:spcBef>
                <a:spcPts val="4100"/>
              </a:spcBef>
              <a:buBlip>
                <a:blip r:embed="rId3"/>
              </a:buBlip>
              <a:defRPr sz="5100"/>
            </a:pPr>
            <a:r>
              <a:t>Once Products And Services Are Identified Begin The Product Development Phase.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Product Development Exercise"/>
          <p:cNvSpPr txBox="1"/>
          <p:nvPr>
            <p:ph type="title"/>
          </p:nvPr>
        </p:nvSpPr>
        <p:spPr>
          <a:xfrm>
            <a:off x="2374900" y="889000"/>
            <a:ext cx="19621500" cy="2336341"/>
          </a:xfrm>
          <a:prstGeom prst="rect">
            <a:avLst/>
          </a:prstGeom>
        </p:spPr>
        <p:txBody>
          <a:bodyPr/>
          <a:lstStyle>
            <a:lvl1pPr>
              <a:defRPr sz="7500"/>
            </a:lvl1pPr>
          </a:lstStyle>
          <a:p>
            <a:pPr/>
            <a:r>
              <a:t>Product Development Exercise</a:t>
            </a:r>
          </a:p>
        </p:txBody>
      </p:sp>
      <p:sp>
        <p:nvSpPr>
          <p:cNvPr id="260" name="Choose An Activity ( E.G. Going On A Trip, Cooking A Meal Etc.),…"/>
          <p:cNvSpPr txBox="1"/>
          <p:nvPr>
            <p:ph type="body" idx="1"/>
          </p:nvPr>
        </p:nvSpPr>
        <p:spPr>
          <a:xfrm>
            <a:off x="2374900" y="3278466"/>
            <a:ext cx="19621500" cy="9040540"/>
          </a:xfrm>
          <a:prstGeom prst="rect">
            <a:avLst/>
          </a:prstGeom>
        </p:spPr>
        <p:txBody>
          <a:bodyPr/>
          <a:lstStyle/>
          <a:p>
            <a:pPr marL="381443" indent="-381443" defTabSz="476808">
              <a:spcBef>
                <a:spcPts val="2300"/>
              </a:spcBef>
              <a:buBlip>
                <a:blip r:embed="rId2"/>
              </a:buBlip>
              <a:defRPr sz="3900"/>
            </a:pPr>
            <a:r>
              <a:t>Choose An Activity Based on Your Mission, Vision and Objective( E.G. Going On A Trip, Cooking A Meal Etc.),</a:t>
            </a:r>
          </a:p>
          <a:p>
            <a:pPr marL="381443" indent="-381443" defTabSz="476808">
              <a:spcBef>
                <a:spcPts val="2300"/>
              </a:spcBef>
              <a:buBlip>
                <a:blip r:embed="rId2"/>
              </a:buBlip>
              <a:defRPr sz="3900"/>
            </a:pPr>
            <a:r>
              <a:t>Create A List Of Activities Required To Complete The Activity (E.G. Trip Itinerary, Packing Suitcase),</a:t>
            </a:r>
          </a:p>
          <a:p>
            <a:pPr marL="381443" indent="-381443" defTabSz="476808">
              <a:spcBef>
                <a:spcPts val="2300"/>
              </a:spcBef>
              <a:buBlip>
                <a:blip r:embed="rId2"/>
              </a:buBlip>
              <a:defRPr sz="3900"/>
            </a:pPr>
            <a:r>
              <a:t>Choose One Activity To Make Better Or Easier,</a:t>
            </a:r>
          </a:p>
          <a:p>
            <a:pPr marL="381443" indent="-381443" defTabSz="476808">
              <a:spcBef>
                <a:spcPts val="2300"/>
              </a:spcBef>
              <a:buBlip>
                <a:blip r:embed="rId2"/>
              </a:buBlip>
              <a:defRPr sz="3900"/>
            </a:pPr>
            <a:r>
              <a:t>Describe Worst Outcomes With This Activity (E.G. Can’t Find A Hotel, Destination Has Poor Local Travel Options)</a:t>
            </a:r>
          </a:p>
          <a:p>
            <a:pPr marL="381443" indent="-381443" defTabSz="476808">
              <a:spcBef>
                <a:spcPts val="2300"/>
              </a:spcBef>
              <a:buBlip>
                <a:blip r:embed="rId2"/>
              </a:buBlip>
              <a:defRPr sz="3900"/>
            </a:pPr>
            <a:r>
              <a:t>Address The Bad Outcomes With A Solution</a:t>
            </a:r>
          </a:p>
          <a:p>
            <a:pPr marL="381443" indent="-381443" defTabSz="476808">
              <a:spcBef>
                <a:spcPts val="2300"/>
              </a:spcBef>
              <a:buBlip>
                <a:blip r:embed="rId2"/>
              </a:buBlip>
              <a:defRPr sz="3900"/>
            </a:pPr>
            <a:r>
              <a:t>Is There A Product Or Service That Might Be Valuable To A Segment Of The Market?</a:t>
            </a:r>
          </a:p>
        </p:txBody>
      </p:sp>
      <p:sp>
        <p:nvSpPr>
          <p:cNvPr id="261" name="Slide Number"/>
          <p:cNvSpPr txBox="1"/>
          <p:nvPr>
            <p:ph type="sldNum" sz="quarter" idx="4294967295"/>
          </p:nvPr>
        </p:nvSpPr>
        <p:spPr>
          <a:xfrm>
            <a:off x="11980315" y="13144502"/>
            <a:ext cx="420291"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TART OF THE PROCESS"/>
          <p:cNvSpPr txBox="1"/>
          <p:nvPr>
            <p:ph type="ctrTitle"/>
          </p:nvPr>
        </p:nvSpPr>
        <p:spPr>
          <a:xfrm>
            <a:off x="2381249" y="1938400"/>
            <a:ext cx="19621502" cy="2619883"/>
          </a:xfrm>
          <a:prstGeom prst="rect">
            <a:avLst/>
          </a:prstGeom>
        </p:spPr>
        <p:txBody>
          <a:bodyPr/>
          <a:lstStyle>
            <a:lvl1pPr>
              <a:defRPr sz="7500"/>
            </a:lvl1pPr>
          </a:lstStyle>
          <a:p>
            <a:pPr/>
            <a:r>
              <a:t>START OF THE PROCESS: MVOSSTE</a:t>
            </a:r>
          </a:p>
        </p:txBody>
      </p:sp>
      <p:sp>
        <p:nvSpPr>
          <p:cNvPr id="131" name="MVOSSTE…"/>
          <p:cNvSpPr txBox="1"/>
          <p:nvPr>
            <p:ph type="subTitle" idx="1"/>
          </p:nvPr>
        </p:nvSpPr>
        <p:spPr>
          <a:xfrm>
            <a:off x="2374899" y="4406898"/>
            <a:ext cx="19621502" cy="7249071"/>
          </a:xfrm>
          <a:prstGeom prst="rect">
            <a:avLst/>
          </a:prstGeom>
        </p:spPr>
        <p:txBody>
          <a:bodyPr/>
          <a:lstStyle/>
          <a:p>
            <a:pPr defTabSz="653546">
              <a:defRPr sz="4500"/>
            </a:pPr>
          </a:p>
          <a:p>
            <a:pPr marL="502729" indent="-502729" defTabSz="653546">
              <a:buSzPct val="125000"/>
              <a:buChar char="•"/>
              <a:defRPr sz="4500"/>
            </a:pPr>
            <a:r>
              <a:t>Mission</a:t>
            </a:r>
          </a:p>
          <a:p>
            <a:pPr marL="502729" indent="-502729" defTabSz="653546">
              <a:buSzPct val="125000"/>
              <a:buChar char="•"/>
              <a:defRPr sz="4500"/>
            </a:pPr>
            <a:r>
              <a:t>Vision</a:t>
            </a:r>
          </a:p>
          <a:p>
            <a:pPr marL="502729" indent="-502729" defTabSz="653546">
              <a:buSzPct val="125000"/>
              <a:buChar char="•"/>
              <a:defRPr sz="4500"/>
            </a:pPr>
            <a:r>
              <a:t>Objective</a:t>
            </a:r>
          </a:p>
          <a:p>
            <a:pPr marL="502729" indent="-502729" defTabSz="653546">
              <a:buSzPct val="125000"/>
              <a:buChar char="•"/>
              <a:defRPr sz="4500"/>
            </a:pPr>
            <a:r>
              <a:t>Situation Analysis</a:t>
            </a:r>
          </a:p>
          <a:p>
            <a:pPr marL="502729" indent="-502729" defTabSz="653546">
              <a:buSzPct val="125000"/>
              <a:buChar char="•"/>
              <a:defRPr sz="4500"/>
            </a:pPr>
            <a:r>
              <a:t>Strategy</a:t>
            </a:r>
          </a:p>
          <a:p>
            <a:pPr marL="502729" indent="-502729" defTabSz="653546">
              <a:buSzPct val="125000"/>
              <a:buChar char="•"/>
              <a:defRPr sz="4500"/>
            </a:pPr>
            <a:r>
              <a:t>Tactics</a:t>
            </a:r>
          </a:p>
          <a:p>
            <a:pPr marL="502729" indent="-502729" defTabSz="653546">
              <a:buSzPct val="125000"/>
              <a:buChar char="•"/>
              <a:defRPr sz="4500"/>
            </a:pPr>
            <a:r>
              <a:t>Execution</a:t>
            </a:r>
          </a:p>
        </p:txBody>
      </p:sp>
      <p:sp>
        <p:nvSpPr>
          <p:cNvPr id="132" name="Slide Number"/>
          <p:cNvSpPr txBox="1"/>
          <p:nvPr>
            <p:ph type="sldNum" sz="quarter" idx="4294967295"/>
          </p:nvPr>
        </p:nvSpPr>
        <p:spPr>
          <a:xfrm>
            <a:off x="12032999" y="13144502"/>
            <a:ext cx="314921"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8" name="Group"/>
          <p:cNvGrpSpPr/>
          <p:nvPr/>
        </p:nvGrpSpPr>
        <p:grpSpPr>
          <a:xfrm>
            <a:off x="779076" y="444674"/>
            <a:ext cx="21214144" cy="12765923"/>
            <a:chOff x="-3" y="-1"/>
            <a:chExt cx="21214142" cy="12765922"/>
          </a:xfrm>
        </p:grpSpPr>
        <p:grpSp>
          <p:nvGrpSpPr>
            <p:cNvPr id="265" name="New Product Development Process"/>
            <p:cNvGrpSpPr/>
            <p:nvPr/>
          </p:nvGrpSpPr>
          <p:grpSpPr>
            <a:xfrm>
              <a:off x="-3" y="-2"/>
              <a:ext cx="21214143" cy="845825"/>
              <a:chOff x="0" y="0"/>
              <a:chExt cx="21214142" cy="845824"/>
            </a:xfrm>
          </p:grpSpPr>
          <p:sp>
            <p:nvSpPr>
              <p:cNvPr id="263" name="Rectangle"/>
              <p:cNvSpPr/>
              <p:nvPr/>
            </p:nvSpPr>
            <p:spPr>
              <a:xfrm>
                <a:off x="0" y="0"/>
                <a:ext cx="21214142" cy="845824"/>
              </a:xfrm>
              <a:prstGeom prst="roundRect">
                <a:avLst>
                  <a:gd name="adj" fmla="val 0"/>
                </a:avLst>
              </a:prstGeom>
              <a:solidFill>
                <a:srgbClr val="000000">
                  <a:alpha val="0"/>
                </a:srgbClr>
              </a:solidFill>
              <a:ln w="12700" cap="flat">
                <a:noFill/>
                <a:miter lim="400000"/>
              </a:ln>
              <a:effectLst/>
            </p:spPr>
            <p:txBody>
              <a:bodyPr wrap="square" lIns="50800" tIns="50800" rIns="50800" bIns="50800" numCol="1" anchor="t">
                <a:noAutofit/>
              </a:bodyPr>
              <a:lstStyle/>
              <a:p>
                <a:pPr>
                  <a:defRPr>
                    <a:latin typeface="+mn-lt"/>
                    <a:ea typeface="+mn-ea"/>
                    <a:cs typeface="+mn-cs"/>
                    <a:sym typeface="Helvetica Neue"/>
                  </a:defRPr>
                </a:pPr>
              </a:p>
            </p:txBody>
          </p:sp>
          <p:sp>
            <p:nvSpPr>
              <p:cNvPr id="264" name="New Product Development Process"/>
              <p:cNvSpPr txBox="1"/>
              <p:nvPr/>
            </p:nvSpPr>
            <p:spPr>
              <a:xfrm>
                <a:off x="-1" y="-1"/>
                <a:ext cx="21214143" cy="845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a:latin typeface="+mn-lt"/>
                    <a:ea typeface="+mn-ea"/>
                    <a:cs typeface="+mn-cs"/>
                    <a:sym typeface="Helvetica Neue"/>
                  </a:defRPr>
                </a:lvl1pPr>
              </a:lstStyle>
              <a:p>
                <a:pPr/>
                <a:r>
                  <a:t>New Product Development Process</a:t>
                </a:r>
              </a:p>
            </p:txBody>
          </p:sp>
        </p:grpSp>
        <p:grpSp>
          <p:nvGrpSpPr>
            <p:cNvPr id="337" name="O 8"/>
            <p:cNvGrpSpPr/>
            <p:nvPr/>
          </p:nvGrpSpPr>
          <p:grpSpPr>
            <a:xfrm>
              <a:off x="-4" y="947416"/>
              <a:ext cx="21214144" cy="11818505"/>
              <a:chOff x="-1" y="-1"/>
              <a:chExt cx="21214142" cy="11818503"/>
            </a:xfrm>
          </p:grpSpPr>
          <p:grpSp>
            <p:nvGrpSpPr>
              <p:cNvPr id="268" name="Decision 17"/>
              <p:cNvGrpSpPr/>
              <p:nvPr/>
            </p:nvGrpSpPr>
            <p:grpSpPr>
              <a:xfrm>
                <a:off x="1213399" y="5747692"/>
                <a:ext cx="3367448" cy="1346018"/>
                <a:chOff x="-1" y="-1"/>
                <a:chExt cx="3367446" cy="1346017"/>
              </a:xfrm>
            </p:grpSpPr>
            <p:sp>
              <p:nvSpPr>
                <p:cNvPr id="266" name="Shape"/>
                <p:cNvSpPr/>
                <p:nvPr/>
              </p:nvSpPr>
              <p:spPr>
                <a:xfrm>
                  <a:off x="-2" y="-2"/>
                  <a:ext cx="3367448" cy="1346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267" name="CAN PROJECT FIT INTO OUR BUSINESS?"/>
                <p:cNvSpPr txBox="1"/>
                <p:nvPr/>
              </p:nvSpPr>
              <p:spPr>
                <a:xfrm>
                  <a:off x="1009157" y="341535"/>
                  <a:ext cx="1349127" cy="662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300">
                      <a:solidFill>
                        <a:srgbClr val="000000"/>
                      </a:solidFill>
                      <a:latin typeface="Cambria"/>
                      <a:ea typeface="Cambria"/>
                      <a:cs typeface="Cambria"/>
                      <a:sym typeface="Cambria"/>
                    </a:defRPr>
                  </a:lvl1pPr>
                </a:lstStyle>
                <a:p>
                  <a:pPr/>
                  <a:r>
                    <a:t>CAN PROJECT FIT INTO OUR BUSINESS?</a:t>
                  </a:r>
                </a:p>
              </p:txBody>
            </p:sp>
          </p:grpSp>
          <p:grpSp>
            <p:nvGrpSpPr>
              <p:cNvPr id="271" name="Process 18"/>
              <p:cNvGrpSpPr/>
              <p:nvPr/>
            </p:nvGrpSpPr>
            <p:grpSpPr>
              <a:xfrm>
                <a:off x="1894381" y="1391580"/>
                <a:ext cx="2008977" cy="1346018"/>
                <a:chOff x="-1" y="-1"/>
                <a:chExt cx="2008976" cy="1346017"/>
              </a:xfrm>
            </p:grpSpPr>
            <p:sp>
              <p:nvSpPr>
                <p:cNvPr id="269" name="Rectangle"/>
                <p:cNvSpPr/>
                <p:nvPr/>
              </p:nvSpPr>
              <p:spPr>
                <a:xfrm>
                  <a:off x="-2" y="-2"/>
                  <a:ext cx="2008977"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270" name="PROJECT IDEAS"/>
                <p:cNvSpPr txBox="1"/>
                <p:nvPr/>
              </p:nvSpPr>
              <p:spPr>
                <a:xfrm>
                  <a:off x="167298" y="532036"/>
                  <a:ext cx="1674380" cy="281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300">
                      <a:solidFill>
                        <a:srgbClr val="000000"/>
                      </a:solidFill>
                      <a:latin typeface="Cambria"/>
                      <a:ea typeface="Cambria"/>
                      <a:cs typeface="Cambria"/>
                      <a:sym typeface="Cambria"/>
                    </a:defRPr>
                  </a:lvl1pPr>
                </a:lstStyle>
                <a:p>
                  <a:pPr/>
                  <a:r>
                    <a:t>PROJECT IDEAS</a:t>
                  </a:r>
                </a:p>
              </p:txBody>
            </p:sp>
          </p:grpSp>
          <p:sp>
            <p:nvSpPr>
              <p:cNvPr id="272" name="TextBox 19"/>
              <p:cNvSpPr txBox="1"/>
              <p:nvPr/>
            </p:nvSpPr>
            <p:spPr>
              <a:xfrm>
                <a:off x="2035709" y="50714"/>
                <a:ext cx="3288473" cy="34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l" defTabSz="457200">
                  <a:defRPr sz="800">
                    <a:solidFill>
                      <a:srgbClr val="000000"/>
                    </a:solidFill>
                    <a:latin typeface="Cambria"/>
                    <a:ea typeface="Cambria"/>
                    <a:cs typeface="Cambria"/>
                    <a:sym typeface="Cambria"/>
                  </a:defRPr>
                </a:pPr>
                <a:r>
                  <a:t>“</a:t>
                </a:r>
                <a:r>
                  <a:rPr sz="1700"/>
                  <a:t>OUT OF THE BLUE”</a:t>
                </a:r>
              </a:p>
            </p:txBody>
          </p:sp>
          <p:sp>
            <p:nvSpPr>
              <p:cNvPr id="273" name="TextBox 20"/>
              <p:cNvSpPr txBox="1"/>
              <p:nvPr/>
            </p:nvSpPr>
            <p:spPr>
              <a:xfrm>
                <a:off x="-2" y="71759"/>
                <a:ext cx="3311634" cy="294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400">
                    <a:solidFill>
                      <a:srgbClr val="000000"/>
                    </a:solidFill>
                    <a:latin typeface="Cambria"/>
                    <a:ea typeface="Cambria"/>
                    <a:cs typeface="Cambria"/>
                    <a:sym typeface="Cambria"/>
                  </a:defRPr>
                </a:lvl1pPr>
              </a:lstStyle>
              <a:p>
                <a:pPr/>
                <a:r>
                  <a:t>MARKET RESEARCH</a:t>
                </a:r>
              </a:p>
            </p:txBody>
          </p:sp>
          <p:sp>
            <p:nvSpPr>
              <p:cNvPr id="274" name="TextBox 21"/>
              <p:cNvSpPr txBox="1"/>
              <p:nvPr/>
            </p:nvSpPr>
            <p:spPr>
              <a:xfrm>
                <a:off x="4176852" y="-2"/>
                <a:ext cx="2141238" cy="34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700">
                    <a:solidFill>
                      <a:srgbClr val="000000"/>
                    </a:solidFill>
                    <a:latin typeface="Cambria"/>
                    <a:ea typeface="Cambria"/>
                    <a:cs typeface="Cambria"/>
                    <a:sym typeface="Cambria"/>
                  </a:defRPr>
                </a:lvl1pPr>
              </a:lstStyle>
              <a:p>
                <a:pPr/>
                <a:r>
                  <a:t>EMPLOYEES</a:t>
                </a:r>
              </a:p>
            </p:txBody>
          </p:sp>
          <p:sp>
            <p:nvSpPr>
              <p:cNvPr id="275" name="Straight Arrow Connector 23"/>
              <p:cNvSpPr/>
              <p:nvPr/>
            </p:nvSpPr>
            <p:spPr>
              <a:xfrm flipH="1">
                <a:off x="3903352" y="473337"/>
                <a:ext cx="744622" cy="918249"/>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276" name="Straight Arrow Connector 25"/>
              <p:cNvSpPr/>
              <p:nvPr/>
            </p:nvSpPr>
            <p:spPr>
              <a:xfrm flipH="1">
                <a:off x="2897125" y="559606"/>
                <a:ext cx="3491" cy="833726"/>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277" name="Straight Arrow Connector 28"/>
              <p:cNvSpPr/>
              <p:nvPr/>
            </p:nvSpPr>
            <p:spPr>
              <a:xfrm>
                <a:off x="871297" y="559606"/>
                <a:ext cx="1023089" cy="831980"/>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grpSp>
            <p:nvGrpSpPr>
              <p:cNvPr id="280" name="Process 29"/>
              <p:cNvGrpSpPr/>
              <p:nvPr/>
            </p:nvGrpSpPr>
            <p:grpSpPr>
              <a:xfrm>
                <a:off x="1720278" y="3512154"/>
                <a:ext cx="2360665" cy="1346019"/>
                <a:chOff x="0" y="-1"/>
                <a:chExt cx="2360664" cy="1346017"/>
              </a:xfrm>
            </p:grpSpPr>
            <p:sp>
              <p:nvSpPr>
                <p:cNvPr id="278" name="Rectangle"/>
                <p:cNvSpPr/>
                <p:nvPr/>
              </p:nvSpPr>
              <p:spPr>
                <a:xfrm>
                  <a:off x="-1" y="-2"/>
                  <a:ext cx="2360665"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279" name="TASK GROUP:SALES, SYSTEMS, RESEARCH, FINANCE, PRODUCTION"/>
                <p:cNvSpPr txBox="1"/>
                <p:nvPr/>
              </p:nvSpPr>
              <p:spPr>
                <a:xfrm>
                  <a:off x="167299" y="322487"/>
                  <a:ext cx="2026069" cy="701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400">
                      <a:solidFill>
                        <a:srgbClr val="000000"/>
                      </a:solidFill>
                      <a:latin typeface="Cambria"/>
                      <a:ea typeface="Cambria"/>
                      <a:cs typeface="Cambria"/>
                      <a:sym typeface="Cambria"/>
                    </a:defRPr>
                  </a:lvl1pPr>
                </a:lstStyle>
                <a:p>
                  <a:pPr/>
                  <a:r>
                    <a:t>TASK GROUP:SALES, SYSTEMS, RESEARCH, FINANCE, PRODUCTION</a:t>
                  </a:r>
                </a:p>
              </p:txBody>
            </p:sp>
          </p:grpSp>
          <p:sp>
            <p:nvSpPr>
              <p:cNvPr id="281" name="Straight Arrow Connector 31"/>
              <p:cNvSpPr/>
              <p:nvPr/>
            </p:nvSpPr>
            <p:spPr>
              <a:xfrm>
                <a:off x="2898866" y="2737591"/>
                <a:ext cx="1748" cy="774571"/>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282" name="Straight Arrow Connector 34"/>
              <p:cNvSpPr/>
              <p:nvPr/>
            </p:nvSpPr>
            <p:spPr>
              <a:xfrm flipH="1">
                <a:off x="2897126" y="4858166"/>
                <a:ext cx="3490" cy="889531"/>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283" name="Straight Arrow Connector 47"/>
              <p:cNvSpPr/>
              <p:nvPr/>
            </p:nvSpPr>
            <p:spPr>
              <a:xfrm>
                <a:off x="4580840" y="6420698"/>
                <a:ext cx="811750" cy="33861"/>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284" name="TextBox 48"/>
              <p:cNvSpPr txBox="1"/>
              <p:nvPr/>
            </p:nvSpPr>
            <p:spPr>
              <a:xfrm>
                <a:off x="4901724" y="5981216"/>
                <a:ext cx="897850" cy="34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700">
                    <a:solidFill>
                      <a:srgbClr val="000000"/>
                    </a:solidFill>
                    <a:latin typeface="Cambria"/>
                    <a:ea typeface="Cambria"/>
                    <a:cs typeface="Cambria"/>
                    <a:sym typeface="Cambria"/>
                  </a:defRPr>
                </a:lvl1pPr>
              </a:lstStyle>
              <a:p>
                <a:pPr/>
                <a:r>
                  <a:t>YES</a:t>
                </a:r>
              </a:p>
            </p:txBody>
          </p:sp>
          <p:sp>
            <p:nvSpPr>
              <p:cNvPr id="285" name="Straight Arrow Connector 50"/>
              <p:cNvSpPr/>
              <p:nvPr/>
            </p:nvSpPr>
            <p:spPr>
              <a:xfrm>
                <a:off x="2897122" y="7093702"/>
                <a:ext cx="3497" cy="904791"/>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grpSp>
            <p:nvGrpSpPr>
              <p:cNvPr id="288" name="Process 52"/>
              <p:cNvGrpSpPr/>
              <p:nvPr/>
            </p:nvGrpSpPr>
            <p:grpSpPr>
              <a:xfrm>
                <a:off x="1892637" y="7998485"/>
                <a:ext cx="2008977" cy="1346017"/>
                <a:chOff x="-1" y="-1"/>
                <a:chExt cx="2008976" cy="1346015"/>
              </a:xfrm>
            </p:grpSpPr>
            <p:sp>
              <p:nvSpPr>
                <p:cNvPr id="286" name="Rectangle"/>
                <p:cNvSpPr/>
                <p:nvPr/>
              </p:nvSpPr>
              <p:spPr>
                <a:xfrm>
                  <a:off x="-2" y="-2"/>
                  <a:ext cx="2008977" cy="1346017"/>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287" name="REJECT PROJECT"/>
                <p:cNvSpPr txBox="1"/>
                <p:nvPr/>
              </p:nvSpPr>
              <p:spPr>
                <a:xfrm>
                  <a:off x="167298" y="525687"/>
                  <a:ext cx="1674380" cy="294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400">
                      <a:solidFill>
                        <a:srgbClr val="000000"/>
                      </a:solidFill>
                      <a:latin typeface="Cambria"/>
                      <a:ea typeface="Cambria"/>
                      <a:cs typeface="Cambria"/>
                      <a:sym typeface="Cambria"/>
                    </a:defRPr>
                  </a:lvl1pPr>
                </a:lstStyle>
                <a:p>
                  <a:pPr/>
                  <a:r>
                    <a:t>REJECT PROJECT</a:t>
                  </a:r>
                </a:p>
              </p:txBody>
            </p:sp>
          </p:grpSp>
          <p:sp>
            <p:nvSpPr>
              <p:cNvPr id="289" name="TextBox 53"/>
              <p:cNvSpPr txBox="1"/>
              <p:nvPr/>
            </p:nvSpPr>
            <p:spPr>
              <a:xfrm>
                <a:off x="3242399" y="7187054"/>
                <a:ext cx="794275" cy="358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800">
                    <a:solidFill>
                      <a:srgbClr val="000000"/>
                    </a:solidFill>
                    <a:latin typeface="Cambria"/>
                    <a:ea typeface="Cambria"/>
                    <a:cs typeface="Cambria"/>
                    <a:sym typeface="Cambria"/>
                  </a:defRPr>
                </a:lvl1pPr>
              </a:lstStyle>
              <a:p>
                <a:pPr/>
                <a:r>
                  <a:t>NO</a:t>
                </a:r>
              </a:p>
            </p:txBody>
          </p:sp>
          <p:sp>
            <p:nvSpPr>
              <p:cNvPr id="290" name="TextBox 54"/>
              <p:cNvSpPr txBox="1"/>
              <p:nvPr/>
            </p:nvSpPr>
            <p:spPr>
              <a:xfrm>
                <a:off x="13175078" y="777812"/>
                <a:ext cx="8039064" cy="2847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l" defTabSz="457200">
                  <a:defRPr b="1" sz="1800">
                    <a:solidFill>
                      <a:srgbClr val="000000"/>
                    </a:solidFill>
                    <a:latin typeface="Cambria"/>
                    <a:ea typeface="Cambria"/>
                    <a:cs typeface="Cambria"/>
                    <a:sym typeface="Cambria"/>
                  </a:defRPr>
                </a:pPr>
                <a:r>
                  <a:t>C</a:t>
                </a:r>
                <a:r>
                  <a:rPr sz="1700"/>
                  <a:t>RITERIA FOR EVALUATING PROJECTS</a:t>
                </a:r>
                <a:endParaRPr sz="1700"/>
              </a:p>
              <a:p>
                <a:pPr algn="l" defTabSz="457200">
                  <a:defRPr sz="1700">
                    <a:solidFill>
                      <a:srgbClr val="000000"/>
                    </a:solidFill>
                    <a:latin typeface="Cambria"/>
                    <a:ea typeface="Cambria"/>
                    <a:cs typeface="Cambria"/>
                    <a:sym typeface="Cambria"/>
                  </a:defRPr>
                </a:pPr>
              </a:p>
              <a:p>
                <a:pPr marL="228600" indent="-228600" algn="l" defTabSz="457200">
                  <a:buSzPct val="100000"/>
                  <a:buAutoNum type="arabicPeriod" startAt="1"/>
                  <a:defRPr sz="1900">
                    <a:solidFill>
                      <a:srgbClr val="000000"/>
                    </a:solidFill>
                    <a:latin typeface="Cambria"/>
                    <a:ea typeface="Cambria"/>
                    <a:cs typeface="Cambria"/>
                    <a:sym typeface="Cambria"/>
                  </a:defRPr>
                </a:pPr>
                <a:r>
                  <a:t>PROFITABILITY/MARKET ACCEPTABILITY</a:t>
                </a:r>
              </a:p>
              <a:p>
                <a:pPr marL="228600" indent="-228600" algn="l" defTabSz="457200">
                  <a:buSzPct val="100000"/>
                  <a:buAutoNum type="arabicPeriod" startAt="1"/>
                  <a:defRPr sz="1900">
                    <a:solidFill>
                      <a:srgbClr val="000000"/>
                    </a:solidFill>
                    <a:latin typeface="Cambria"/>
                    <a:ea typeface="Cambria"/>
                    <a:cs typeface="Cambria"/>
                    <a:sym typeface="Cambria"/>
                  </a:defRPr>
                </a:pPr>
                <a:r>
                  <a:t>ACCREDITATION REQUIREMENTS</a:t>
                </a:r>
              </a:p>
              <a:p>
                <a:pPr marL="228600" indent="-228600" algn="l" defTabSz="457200">
                  <a:buSzPct val="100000"/>
                  <a:buAutoNum type="arabicPeriod" startAt="1"/>
                  <a:defRPr sz="1900">
                    <a:solidFill>
                      <a:srgbClr val="000000"/>
                    </a:solidFill>
                    <a:latin typeface="Cambria"/>
                    <a:ea typeface="Cambria"/>
                    <a:cs typeface="Cambria"/>
                    <a:sym typeface="Cambria"/>
                  </a:defRPr>
                </a:pPr>
                <a:r>
                  <a:t>LENGTH OF PROJECT</a:t>
                </a:r>
              </a:p>
              <a:p>
                <a:pPr marL="228600" indent="-228600" algn="l" defTabSz="457200">
                  <a:buSzPct val="100000"/>
                  <a:buAutoNum type="arabicPeriod" startAt="1"/>
                  <a:defRPr sz="1900">
                    <a:solidFill>
                      <a:srgbClr val="000000"/>
                    </a:solidFill>
                    <a:latin typeface="Cambria"/>
                    <a:ea typeface="Cambria"/>
                    <a:cs typeface="Cambria"/>
                    <a:sym typeface="Cambria"/>
                  </a:defRPr>
                </a:pPr>
                <a:r>
                  <a:t>ACCOMMODATE SYSTEMS?</a:t>
                </a:r>
              </a:p>
              <a:p>
                <a:pPr marL="228600" indent="-228600" algn="l" defTabSz="457200">
                  <a:buSzPct val="100000"/>
                  <a:buAutoNum type="arabicPeriod" startAt="1"/>
                  <a:defRPr sz="1900">
                    <a:solidFill>
                      <a:srgbClr val="000000"/>
                    </a:solidFill>
                    <a:latin typeface="Cambria"/>
                    <a:ea typeface="Cambria"/>
                    <a:cs typeface="Cambria"/>
                    <a:sym typeface="Cambria"/>
                  </a:defRPr>
                </a:pPr>
                <a:r>
                  <a:t>FIT IMAGE</a:t>
                </a:r>
              </a:p>
              <a:p>
                <a:pPr marL="228600" indent="-228600" algn="l" defTabSz="457200">
                  <a:buSzPct val="100000"/>
                  <a:buAutoNum type="arabicPeriod" startAt="1"/>
                  <a:defRPr sz="1900">
                    <a:solidFill>
                      <a:srgbClr val="000000"/>
                    </a:solidFill>
                    <a:latin typeface="Cambria"/>
                    <a:ea typeface="Cambria"/>
                    <a:cs typeface="Cambria"/>
                    <a:sym typeface="Cambria"/>
                  </a:defRPr>
                </a:pPr>
                <a:r>
                  <a:t>RESOURCE REQUIREMENTS</a:t>
                </a:r>
              </a:p>
              <a:p>
                <a:pPr marL="228600" indent="-228600" algn="l" defTabSz="457200">
                  <a:buSzPct val="100000"/>
                  <a:buAutoNum type="arabicPeriod" startAt="1"/>
                  <a:defRPr sz="1900">
                    <a:solidFill>
                      <a:srgbClr val="000000"/>
                    </a:solidFill>
                    <a:latin typeface="Cambria"/>
                    <a:ea typeface="Cambria"/>
                    <a:cs typeface="Cambria"/>
                    <a:sym typeface="Cambria"/>
                  </a:defRPr>
                </a:pPr>
                <a:r>
                  <a:t>GATEWAY CAPACITY</a:t>
                </a:r>
              </a:p>
              <a:p>
                <a:pPr marL="228600" indent="-228600" algn="l" defTabSz="457200">
                  <a:buSzPct val="100000"/>
                  <a:buAutoNum type="arabicPeriod" startAt="1"/>
                  <a:defRPr sz="1900">
                    <a:solidFill>
                      <a:srgbClr val="000000"/>
                    </a:solidFill>
                    <a:latin typeface="Cambria"/>
                    <a:ea typeface="Cambria"/>
                    <a:cs typeface="Cambria"/>
                    <a:sym typeface="Cambria"/>
                  </a:defRPr>
                </a:pPr>
                <a:r>
                  <a:t>NEGATIVE GATEWAY CAPACITY</a:t>
                </a:r>
              </a:p>
            </p:txBody>
          </p:sp>
          <p:grpSp>
            <p:nvGrpSpPr>
              <p:cNvPr id="293" name="Decision 55"/>
              <p:cNvGrpSpPr/>
              <p:nvPr/>
            </p:nvGrpSpPr>
            <p:grpSpPr>
              <a:xfrm>
                <a:off x="5392581" y="5781547"/>
                <a:ext cx="2622829" cy="1346018"/>
                <a:chOff x="0" y="0"/>
                <a:chExt cx="2622827" cy="1346016"/>
              </a:xfrm>
            </p:grpSpPr>
            <p:sp>
              <p:nvSpPr>
                <p:cNvPr id="291" name="Shape"/>
                <p:cNvSpPr/>
                <p:nvPr/>
              </p:nvSpPr>
              <p:spPr>
                <a:xfrm>
                  <a:off x="-1" y="-2"/>
                  <a:ext cx="2622828" cy="1346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292" name="WILL IT PRDUCE A PROFIT"/>
                <p:cNvSpPr txBox="1"/>
                <p:nvPr/>
              </p:nvSpPr>
              <p:spPr>
                <a:xfrm>
                  <a:off x="823001" y="341537"/>
                  <a:ext cx="976817" cy="662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300">
                      <a:solidFill>
                        <a:srgbClr val="000000"/>
                      </a:solidFill>
                      <a:latin typeface="Cambria"/>
                      <a:ea typeface="Cambria"/>
                      <a:cs typeface="Cambria"/>
                      <a:sym typeface="Cambria"/>
                    </a:defRPr>
                  </a:lvl1pPr>
                </a:lstStyle>
                <a:p>
                  <a:pPr/>
                  <a:r>
                    <a:t>WILL IT PRDUCE A PROFIT</a:t>
                  </a:r>
                </a:p>
              </p:txBody>
            </p:sp>
          </p:grpSp>
          <p:grpSp>
            <p:nvGrpSpPr>
              <p:cNvPr id="296" name="Decision 56"/>
              <p:cNvGrpSpPr/>
              <p:nvPr/>
            </p:nvGrpSpPr>
            <p:grpSpPr>
              <a:xfrm>
                <a:off x="8795550" y="5781547"/>
                <a:ext cx="2678637" cy="1346018"/>
                <a:chOff x="-1" y="0"/>
                <a:chExt cx="2678635" cy="1346016"/>
              </a:xfrm>
            </p:grpSpPr>
            <p:sp>
              <p:nvSpPr>
                <p:cNvPr id="294" name="Shape"/>
                <p:cNvSpPr/>
                <p:nvPr/>
              </p:nvSpPr>
              <p:spPr>
                <a:xfrm>
                  <a:off x="-2" y="-2"/>
                  <a:ext cx="2678637" cy="1346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295" name="DOES IT MEET OTHER CRITERIA"/>
                <p:cNvSpPr txBox="1"/>
                <p:nvPr/>
              </p:nvSpPr>
              <p:spPr>
                <a:xfrm>
                  <a:off x="836954" y="360587"/>
                  <a:ext cx="1004722" cy="624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200">
                      <a:solidFill>
                        <a:srgbClr val="000000"/>
                      </a:solidFill>
                      <a:latin typeface="Cambria"/>
                      <a:ea typeface="Cambria"/>
                      <a:cs typeface="Cambria"/>
                      <a:sym typeface="Cambria"/>
                    </a:defRPr>
                  </a:lvl1pPr>
                </a:lstStyle>
                <a:p>
                  <a:pPr/>
                  <a:r>
                    <a:t>DOES IT MEET OTHER CRITERIA</a:t>
                  </a:r>
                </a:p>
              </p:txBody>
            </p:sp>
          </p:grpSp>
          <p:sp>
            <p:nvSpPr>
              <p:cNvPr id="297" name="Straight Arrow Connector 58"/>
              <p:cNvSpPr/>
              <p:nvPr/>
            </p:nvSpPr>
            <p:spPr>
              <a:xfrm>
                <a:off x="8015404" y="6454554"/>
                <a:ext cx="780155"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298" name="TextBox 60"/>
              <p:cNvSpPr txBox="1"/>
              <p:nvPr/>
            </p:nvSpPr>
            <p:spPr>
              <a:xfrm>
                <a:off x="8336289" y="5981216"/>
                <a:ext cx="897850" cy="332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600">
                    <a:solidFill>
                      <a:srgbClr val="000000"/>
                    </a:solidFill>
                    <a:latin typeface="Cambria"/>
                    <a:ea typeface="Cambria"/>
                    <a:cs typeface="Cambria"/>
                    <a:sym typeface="Cambria"/>
                  </a:defRPr>
                </a:lvl1pPr>
              </a:lstStyle>
              <a:p>
                <a:pPr/>
                <a:r>
                  <a:t>YES</a:t>
                </a:r>
              </a:p>
            </p:txBody>
          </p:sp>
          <p:sp>
            <p:nvSpPr>
              <p:cNvPr id="299" name="Straight Arrow Connector 64"/>
              <p:cNvSpPr/>
              <p:nvPr/>
            </p:nvSpPr>
            <p:spPr>
              <a:xfrm flipH="1">
                <a:off x="6693584" y="7127557"/>
                <a:ext cx="10418" cy="1689396"/>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00" name="Straight Arrow Connector 66"/>
              <p:cNvSpPr/>
              <p:nvPr/>
            </p:nvSpPr>
            <p:spPr>
              <a:xfrm flipH="1" flipV="1">
                <a:off x="3901611" y="8816952"/>
                <a:ext cx="2791978"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01" name="TextBox 68"/>
              <p:cNvSpPr txBox="1"/>
              <p:nvPr/>
            </p:nvSpPr>
            <p:spPr>
              <a:xfrm>
                <a:off x="7072561" y="7254674"/>
                <a:ext cx="794275" cy="332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600">
                    <a:solidFill>
                      <a:srgbClr val="000000"/>
                    </a:solidFill>
                    <a:latin typeface="Cambria"/>
                    <a:ea typeface="Cambria"/>
                    <a:cs typeface="Cambria"/>
                    <a:sym typeface="Cambria"/>
                  </a:defRPr>
                </a:lvl1pPr>
              </a:lstStyle>
              <a:p>
                <a:pPr/>
                <a:r>
                  <a:t>NO</a:t>
                </a:r>
              </a:p>
            </p:txBody>
          </p:sp>
          <p:grpSp>
            <p:nvGrpSpPr>
              <p:cNvPr id="304" name="Process 69"/>
              <p:cNvGrpSpPr/>
              <p:nvPr/>
            </p:nvGrpSpPr>
            <p:grpSpPr>
              <a:xfrm>
                <a:off x="12069428" y="5785035"/>
                <a:ext cx="2008977" cy="1346018"/>
                <a:chOff x="-1" y="-1"/>
                <a:chExt cx="2008976" cy="1346017"/>
              </a:xfrm>
            </p:grpSpPr>
            <p:sp>
              <p:nvSpPr>
                <p:cNvPr id="302" name="Rectangle"/>
                <p:cNvSpPr/>
                <p:nvPr/>
              </p:nvSpPr>
              <p:spPr>
                <a:xfrm>
                  <a:off x="-2" y="-2"/>
                  <a:ext cx="2008977"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303" name="DEVELOP PLANS"/>
                <p:cNvSpPr txBox="1"/>
                <p:nvPr/>
              </p:nvSpPr>
              <p:spPr>
                <a:xfrm>
                  <a:off x="167298" y="519336"/>
                  <a:ext cx="1674380" cy="307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457200">
                    <a:defRPr sz="1400">
                      <a:solidFill>
                        <a:srgbClr val="000000"/>
                      </a:solidFill>
                      <a:latin typeface="Cambria"/>
                      <a:ea typeface="Cambria"/>
                      <a:cs typeface="Cambria"/>
                      <a:sym typeface="Cambria"/>
                    </a:defRPr>
                  </a:pPr>
                  <a:r>
                    <a:t>D</a:t>
                  </a:r>
                  <a:r>
                    <a:rPr sz="1500"/>
                    <a:t>EVELOP PLANS</a:t>
                  </a:r>
                </a:p>
              </p:txBody>
            </p:sp>
          </p:grpSp>
          <p:sp>
            <p:nvSpPr>
              <p:cNvPr id="305" name="Straight Arrow Connector 71"/>
              <p:cNvSpPr/>
              <p:nvPr/>
            </p:nvSpPr>
            <p:spPr>
              <a:xfrm>
                <a:off x="11474179" y="6454554"/>
                <a:ext cx="595254"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06" name="TextBox 75"/>
              <p:cNvSpPr txBox="1"/>
              <p:nvPr/>
            </p:nvSpPr>
            <p:spPr>
              <a:xfrm>
                <a:off x="11648407" y="5981216"/>
                <a:ext cx="897851" cy="345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700">
                    <a:solidFill>
                      <a:srgbClr val="000000"/>
                    </a:solidFill>
                    <a:latin typeface="Cambria"/>
                    <a:ea typeface="Cambria"/>
                    <a:cs typeface="Cambria"/>
                    <a:sym typeface="Cambria"/>
                  </a:defRPr>
                </a:lvl1pPr>
              </a:lstStyle>
              <a:p>
                <a:pPr/>
                <a:r>
                  <a:t>YES</a:t>
                </a:r>
              </a:p>
            </p:txBody>
          </p:sp>
          <p:sp>
            <p:nvSpPr>
              <p:cNvPr id="307" name="Straight Arrow Connector 77"/>
              <p:cNvSpPr/>
              <p:nvPr/>
            </p:nvSpPr>
            <p:spPr>
              <a:xfrm>
                <a:off x="10132762" y="7129660"/>
                <a:ext cx="5" cy="1692889"/>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08" name="Straight Arrow Connector 80"/>
              <p:cNvSpPr/>
              <p:nvPr/>
            </p:nvSpPr>
            <p:spPr>
              <a:xfrm flipH="1" flipV="1">
                <a:off x="6704004" y="8820445"/>
                <a:ext cx="3430870"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09" name="TextBox 82"/>
              <p:cNvSpPr txBox="1"/>
              <p:nvPr/>
            </p:nvSpPr>
            <p:spPr>
              <a:xfrm>
                <a:off x="10437683" y="7254674"/>
                <a:ext cx="794275" cy="358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800">
                    <a:solidFill>
                      <a:srgbClr val="000000"/>
                    </a:solidFill>
                    <a:latin typeface="Cambria"/>
                    <a:ea typeface="Cambria"/>
                    <a:cs typeface="Cambria"/>
                    <a:sym typeface="Cambria"/>
                  </a:defRPr>
                </a:lvl1pPr>
              </a:lstStyle>
              <a:p>
                <a:pPr/>
                <a:r>
                  <a:t>NO</a:t>
                </a:r>
              </a:p>
            </p:txBody>
          </p:sp>
          <p:grpSp>
            <p:nvGrpSpPr>
              <p:cNvPr id="312" name="Process 83"/>
              <p:cNvGrpSpPr/>
              <p:nvPr/>
            </p:nvGrpSpPr>
            <p:grpSpPr>
              <a:xfrm>
                <a:off x="15399101" y="5747691"/>
                <a:ext cx="2008979" cy="1346018"/>
                <a:chOff x="0" y="-1"/>
                <a:chExt cx="2008977" cy="1346017"/>
              </a:xfrm>
            </p:grpSpPr>
            <p:sp>
              <p:nvSpPr>
                <p:cNvPr id="310" name="Rectangle"/>
                <p:cNvSpPr/>
                <p:nvPr/>
              </p:nvSpPr>
              <p:spPr>
                <a:xfrm>
                  <a:off x="-1" y="-2"/>
                  <a:ext cx="2008978"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311" name="PRESENT TO MANAGEMENT FOR APPROVAL"/>
                <p:cNvSpPr txBox="1"/>
                <p:nvPr/>
              </p:nvSpPr>
              <p:spPr>
                <a:xfrm>
                  <a:off x="167298" y="322487"/>
                  <a:ext cx="1674381" cy="701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400">
                      <a:solidFill>
                        <a:srgbClr val="000000"/>
                      </a:solidFill>
                      <a:latin typeface="Cambria"/>
                      <a:ea typeface="Cambria"/>
                      <a:cs typeface="Cambria"/>
                      <a:sym typeface="Cambria"/>
                    </a:defRPr>
                  </a:lvl1pPr>
                </a:lstStyle>
                <a:p>
                  <a:pPr/>
                  <a:r>
                    <a:t>PRESENT TO MANAGEMENT FOR APPROVAL</a:t>
                  </a:r>
                </a:p>
              </p:txBody>
            </p:sp>
          </p:grpSp>
          <p:sp>
            <p:nvSpPr>
              <p:cNvPr id="313" name="Straight Arrow Connector 85"/>
              <p:cNvSpPr/>
              <p:nvPr/>
            </p:nvSpPr>
            <p:spPr>
              <a:xfrm>
                <a:off x="14078396" y="6458043"/>
                <a:ext cx="1320712" cy="3493"/>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grpSp>
            <p:nvGrpSpPr>
              <p:cNvPr id="316" name="Decision 87"/>
              <p:cNvGrpSpPr/>
              <p:nvPr/>
            </p:nvGrpSpPr>
            <p:grpSpPr>
              <a:xfrm>
                <a:off x="15008467" y="8150928"/>
                <a:ext cx="2790248" cy="1346017"/>
                <a:chOff x="-1" y="0"/>
                <a:chExt cx="2790246" cy="1346016"/>
              </a:xfrm>
            </p:grpSpPr>
            <p:sp>
              <p:nvSpPr>
                <p:cNvPr id="314" name="Shape"/>
                <p:cNvSpPr/>
                <p:nvPr/>
              </p:nvSpPr>
              <p:spPr>
                <a:xfrm>
                  <a:off x="-2" y="0"/>
                  <a:ext cx="2790248" cy="1346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315" name="APPROVED?"/>
                <p:cNvSpPr txBox="1"/>
                <p:nvPr/>
              </p:nvSpPr>
              <p:spPr>
                <a:xfrm>
                  <a:off x="864860" y="411387"/>
                  <a:ext cx="1060527" cy="523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500">
                      <a:solidFill>
                        <a:srgbClr val="000000"/>
                      </a:solidFill>
                      <a:latin typeface="Cambria"/>
                      <a:ea typeface="Cambria"/>
                      <a:cs typeface="Cambria"/>
                      <a:sym typeface="Cambria"/>
                    </a:defRPr>
                  </a:lvl1pPr>
                </a:lstStyle>
                <a:p>
                  <a:pPr/>
                  <a:r>
                    <a:t>APPROVED?</a:t>
                  </a:r>
                </a:p>
              </p:txBody>
            </p:sp>
          </p:grpSp>
          <p:sp>
            <p:nvSpPr>
              <p:cNvPr id="317" name="Straight Arrow Connector 89"/>
              <p:cNvSpPr/>
              <p:nvPr/>
            </p:nvSpPr>
            <p:spPr>
              <a:xfrm>
                <a:off x="16401485" y="7095804"/>
                <a:ext cx="5" cy="105723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18" name="Straight Arrow Connector 99"/>
              <p:cNvSpPr/>
              <p:nvPr/>
            </p:nvSpPr>
            <p:spPr>
              <a:xfrm flipH="1" flipV="1">
                <a:off x="10134868" y="8823935"/>
                <a:ext cx="4873615"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19" name="TextBox 104"/>
              <p:cNvSpPr txBox="1"/>
              <p:nvPr/>
            </p:nvSpPr>
            <p:spPr>
              <a:xfrm>
                <a:off x="14381210" y="8343611"/>
                <a:ext cx="794276" cy="307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500">
                    <a:solidFill>
                      <a:srgbClr val="000000"/>
                    </a:solidFill>
                    <a:latin typeface="Cambria"/>
                    <a:ea typeface="Cambria"/>
                    <a:cs typeface="Cambria"/>
                    <a:sym typeface="Cambria"/>
                  </a:defRPr>
                </a:lvl1pPr>
              </a:lstStyle>
              <a:p>
                <a:pPr/>
                <a:r>
                  <a:t>NO</a:t>
                </a:r>
              </a:p>
            </p:txBody>
          </p:sp>
          <p:grpSp>
            <p:nvGrpSpPr>
              <p:cNvPr id="322" name="Process 105"/>
              <p:cNvGrpSpPr/>
              <p:nvPr/>
            </p:nvGrpSpPr>
            <p:grpSpPr>
              <a:xfrm>
                <a:off x="15399105" y="10472483"/>
                <a:ext cx="2008978" cy="1346019"/>
                <a:chOff x="-1" y="-1"/>
                <a:chExt cx="2008976" cy="1346018"/>
              </a:xfrm>
            </p:grpSpPr>
            <p:sp>
              <p:nvSpPr>
                <p:cNvPr id="320" name="Rectangle"/>
                <p:cNvSpPr/>
                <p:nvPr/>
              </p:nvSpPr>
              <p:spPr>
                <a:xfrm>
                  <a:off x="-2" y="-2"/>
                  <a:ext cx="2008978"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321" name="IMPLEMENT PROJECT"/>
                <p:cNvSpPr txBox="1"/>
                <p:nvPr/>
              </p:nvSpPr>
              <p:spPr>
                <a:xfrm>
                  <a:off x="167298" y="424087"/>
                  <a:ext cx="1674380" cy="497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400">
                      <a:solidFill>
                        <a:srgbClr val="000000"/>
                      </a:solidFill>
                      <a:latin typeface="Cambria"/>
                      <a:ea typeface="Cambria"/>
                      <a:cs typeface="Cambria"/>
                      <a:sym typeface="Cambria"/>
                    </a:defRPr>
                  </a:lvl1pPr>
                </a:lstStyle>
                <a:p>
                  <a:pPr/>
                  <a:r>
                    <a:t>IMPLEMENT PROJECT</a:t>
                  </a:r>
                </a:p>
              </p:txBody>
            </p:sp>
          </p:grpSp>
          <p:sp>
            <p:nvSpPr>
              <p:cNvPr id="323" name="Straight Arrow Connector 107"/>
              <p:cNvSpPr/>
              <p:nvPr/>
            </p:nvSpPr>
            <p:spPr>
              <a:xfrm flipH="1">
                <a:off x="16401851" y="9498680"/>
                <a:ext cx="3492" cy="975555"/>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24" name="TextBox 108"/>
              <p:cNvSpPr txBox="1"/>
              <p:nvPr/>
            </p:nvSpPr>
            <p:spPr>
              <a:xfrm>
                <a:off x="16763438" y="9527324"/>
                <a:ext cx="897849" cy="332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1600">
                    <a:solidFill>
                      <a:srgbClr val="000000"/>
                    </a:solidFill>
                    <a:latin typeface="Cambria"/>
                    <a:ea typeface="Cambria"/>
                    <a:cs typeface="Cambria"/>
                    <a:sym typeface="Cambria"/>
                  </a:defRPr>
                </a:lvl1pPr>
              </a:lstStyle>
              <a:p>
                <a:pPr/>
                <a:r>
                  <a:t>YES</a:t>
                </a:r>
              </a:p>
            </p:txBody>
          </p:sp>
          <p:grpSp>
            <p:nvGrpSpPr>
              <p:cNvPr id="327" name="Process 109"/>
              <p:cNvGrpSpPr/>
              <p:nvPr/>
            </p:nvGrpSpPr>
            <p:grpSpPr>
              <a:xfrm>
                <a:off x="11474176" y="10472483"/>
                <a:ext cx="2008978" cy="1346019"/>
                <a:chOff x="-1" y="-1"/>
                <a:chExt cx="2008976" cy="1346018"/>
              </a:xfrm>
            </p:grpSpPr>
            <p:sp>
              <p:nvSpPr>
                <p:cNvPr id="325" name="Rectangle"/>
                <p:cNvSpPr/>
                <p:nvPr/>
              </p:nvSpPr>
              <p:spPr>
                <a:xfrm>
                  <a:off x="-2" y="-2"/>
                  <a:ext cx="2008978"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326" name="CONDUCT POST MORTEM"/>
                <p:cNvSpPr txBox="1"/>
                <p:nvPr/>
              </p:nvSpPr>
              <p:spPr>
                <a:xfrm>
                  <a:off x="167298" y="411387"/>
                  <a:ext cx="1674380" cy="523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500">
                      <a:solidFill>
                        <a:srgbClr val="000000"/>
                      </a:solidFill>
                      <a:latin typeface="Cambria"/>
                      <a:ea typeface="Cambria"/>
                      <a:cs typeface="Cambria"/>
                      <a:sym typeface="Cambria"/>
                    </a:defRPr>
                  </a:lvl1pPr>
                </a:lstStyle>
                <a:p>
                  <a:pPr/>
                  <a:r>
                    <a:t>CONDUCT POST MORTEM</a:t>
                  </a:r>
                </a:p>
              </p:txBody>
            </p:sp>
          </p:grpSp>
          <p:sp>
            <p:nvSpPr>
              <p:cNvPr id="328" name="Straight Arrow Connector 112"/>
              <p:cNvSpPr/>
              <p:nvPr/>
            </p:nvSpPr>
            <p:spPr>
              <a:xfrm flipH="1" flipV="1">
                <a:off x="13483149" y="11145497"/>
                <a:ext cx="1915965"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grpSp>
            <p:nvGrpSpPr>
              <p:cNvPr id="331" name="Process 114"/>
              <p:cNvGrpSpPr/>
              <p:nvPr/>
            </p:nvGrpSpPr>
            <p:grpSpPr>
              <a:xfrm>
                <a:off x="7737895" y="10472483"/>
                <a:ext cx="2008977" cy="1346019"/>
                <a:chOff x="-1" y="-1"/>
                <a:chExt cx="2008976" cy="1346018"/>
              </a:xfrm>
            </p:grpSpPr>
            <p:sp>
              <p:nvSpPr>
                <p:cNvPr id="329" name="Rectangle"/>
                <p:cNvSpPr/>
                <p:nvPr/>
              </p:nvSpPr>
              <p:spPr>
                <a:xfrm>
                  <a:off x="-2" y="-2"/>
                  <a:ext cx="2008977" cy="1346019"/>
                </a:xfrm>
                <a:prstGeom prst="rect">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50800" tIns="50800" rIns="50800" bIns="50800" numCol="1" anchor="ctr">
                  <a:noAutofit/>
                </a:bodyPr>
                <a:lstStyle/>
                <a:p>
                  <a:pPr defTabSz="457200">
                    <a:defRPr sz="800">
                      <a:solidFill>
                        <a:srgbClr val="000000"/>
                      </a:solidFill>
                      <a:latin typeface="Cambria"/>
                      <a:ea typeface="Cambria"/>
                      <a:cs typeface="Cambria"/>
                      <a:sym typeface="Cambria"/>
                    </a:defRPr>
                  </a:pPr>
                </a:p>
              </p:txBody>
            </p:sp>
            <p:sp>
              <p:nvSpPr>
                <p:cNvPr id="330" name="LESSONS LEARNED"/>
                <p:cNvSpPr txBox="1"/>
                <p:nvPr/>
              </p:nvSpPr>
              <p:spPr>
                <a:xfrm>
                  <a:off x="167298" y="411387"/>
                  <a:ext cx="1674380" cy="523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sz="1500">
                      <a:solidFill>
                        <a:srgbClr val="000000"/>
                      </a:solidFill>
                      <a:latin typeface="Cambria"/>
                      <a:ea typeface="Cambria"/>
                      <a:cs typeface="Cambria"/>
                      <a:sym typeface="Cambria"/>
                    </a:defRPr>
                  </a:lvl1pPr>
                </a:lstStyle>
                <a:p>
                  <a:pPr/>
                  <a:r>
                    <a:t>LESSONS LEARNED</a:t>
                  </a:r>
                </a:p>
              </p:txBody>
            </p:sp>
          </p:grpSp>
          <p:sp>
            <p:nvSpPr>
              <p:cNvPr id="332" name="Straight Arrow Connector 116"/>
              <p:cNvSpPr/>
              <p:nvPr/>
            </p:nvSpPr>
            <p:spPr>
              <a:xfrm flipH="1" flipV="1">
                <a:off x="9746870" y="11145497"/>
                <a:ext cx="1727317"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33" name="Straight Arrow Connector 118"/>
              <p:cNvSpPr/>
              <p:nvPr/>
            </p:nvSpPr>
            <p:spPr>
              <a:xfrm flipH="1" flipV="1">
                <a:off x="480668" y="11145496"/>
                <a:ext cx="7257237" cy="3494"/>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34" name="Straight Arrow Connector 121"/>
              <p:cNvSpPr/>
              <p:nvPr/>
            </p:nvSpPr>
            <p:spPr>
              <a:xfrm flipV="1">
                <a:off x="478922" y="2029130"/>
                <a:ext cx="3491" cy="9118115"/>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35" name="Straight Arrow Connector 124"/>
              <p:cNvSpPr/>
              <p:nvPr/>
            </p:nvSpPr>
            <p:spPr>
              <a:xfrm>
                <a:off x="482412" y="2100045"/>
                <a:ext cx="1408484"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sp>
            <p:nvSpPr>
              <p:cNvPr id="336" name="Straight Arrow Connector 127"/>
              <p:cNvSpPr/>
              <p:nvPr/>
            </p:nvSpPr>
            <p:spPr>
              <a:xfrm>
                <a:off x="482411" y="4294026"/>
                <a:ext cx="1296148" cy="3492"/>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8" tIns="45718" rIns="45718" bIns="45718" numCol="1" anchor="t">
                <a:noAutofit/>
              </a:bodyPr>
              <a:lstStyle/>
              <a:p>
                <a:pPr/>
              </a:p>
            </p:txBody>
          </p:sp>
        </p:grpSp>
      </p:grpSp>
      <p:sp>
        <p:nvSpPr>
          <p:cNvPr id="339" name="Slide Number"/>
          <p:cNvSpPr txBox="1"/>
          <p:nvPr>
            <p:ph type="sldNum" sz="quarter" idx="4294967295"/>
          </p:nvPr>
        </p:nvSpPr>
        <p:spPr>
          <a:xfrm>
            <a:off x="11931945" y="13144502"/>
            <a:ext cx="51703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PRODUCT RESEARCH"/>
          <p:cNvSpPr txBox="1"/>
          <p:nvPr>
            <p:ph type="title"/>
          </p:nvPr>
        </p:nvSpPr>
        <p:spPr>
          <a:xfrm>
            <a:off x="2374900" y="888999"/>
            <a:ext cx="19621500" cy="2076322"/>
          </a:xfrm>
          <a:prstGeom prst="rect">
            <a:avLst/>
          </a:prstGeom>
        </p:spPr>
        <p:txBody>
          <a:bodyPr/>
          <a:lstStyle/>
          <a:p>
            <a:pPr/>
            <a:r>
              <a:t>Product Research</a:t>
            </a:r>
          </a:p>
        </p:txBody>
      </p:sp>
      <p:sp>
        <p:nvSpPr>
          <p:cNvPr id="344" name="WHAT ARE THE COSTS ASSOCIATED WITH MKING THIS PRODUCT?…"/>
          <p:cNvSpPr txBox="1"/>
          <p:nvPr>
            <p:ph type="body" idx="1"/>
          </p:nvPr>
        </p:nvSpPr>
        <p:spPr>
          <a:xfrm>
            <a:off x="2374900" y="3179613"/>
            <a:ext cx="19621500" cy="9139389"/>
          </a:xfrm>
          <a:prstGeom prst="rect">
            <a:avLst/>
          </a:prstGeom>
        </p:spPr>
        <p:txBody>
          <a:bodyPr/>
          <a:lstStyle/>
          <a:p>
            <a:pPr marL="442468" indent="-442468" defTabSz="553084">
              <a:spcBef>
                <a:spcPts val="2800"/>
              </a:spcBef>
              <a:buBlip>
                <a:blip r:embed="rId2"/>
              </a:buBlip>
              <a:defRPr sz="3400"/>
            </a:pPr>
            <a:r>
              <a:t>What Are The Costs Associated With Making This Product?</a:t>
            </a:r>
          </a:p>
          <a:p>
            <a:pPr marL="442468" indent="-442468" defTabSz="553084">
              <a:spcBef>
                <a:spcPts val="2800"/>
              </a:spcBef>
              <a:buBlip>
                <a:blip r:embed="rId2"/>
              </a:buBlip>
              <a:defRPr sz="3400"/>
            </a:pPr>
            <a:r>
              <a:t>Are The Components Readily Available?</a:t>
            </a:r>
          </a:p>
          <a:p>
            <a:pPr marL="442468" indent="-442468" defTabSz="553084">
              <a:spcBef>
                <a:spcPts val="2800"/>
              </a:spcBef>
              <a:buBlip>
                <a:blip r:embed="rId2"/>
              </a:buBlip>
              <a:defRPr sz="3400"/>
            </a:pPr>
            <a:r>
              <a:t>Does The Production Process Require Skilled Workers?</a:t>
            </a:r>
          </a:p>
          <a:p>
            <a:pPr marL="442468" indent="-442468" defTabSz="553084">
              <a:spcBef>
                <a:spcPts val="2800"/>
              </a:spcBef>
              <a:buBlip>
                <a:blip r:embed="rId2"/>
              </a:buBlip>
              <a:defRPr sz="3400"/>
            </a:pPr>
            <a:r>
              <a:t>Is This Product Easily Replaced By A Substitute?</a:t>
            </a:r>
          </a:p>
          <a:p>
            <a:pPr marL="442468" indent="-442468" defTabSz="553084">
              <a:spcBef>
                <a:spcPts val="2800"/>
              </a:spcBef>
              <a:buBlip>
                <a:blip r:embed="rId2"/>
              </a:buBlip>
              <a:defRPr sz="3400"/>
            </a:pPr>
            <a:r>
              <a:t>What Is The Fully Burdened Cost Of This Product?</a:t>
            </a:r>
          </a:p>
          <a:p>
            <a:pPr marL="442468" indent="-442468" defTabSz="553084">
              <a:spcBef>
                <a:spcPts val="2800"/>
              </a:spcBef>
              <a:buBlip>
                <a:blip r:embed="rId2"/>
              </a:buBlip>
              <a:defRPr sz="3400"/>
            </a:pPr>
            <a:r>
              <a:t>What Are The Quality Requirements?</a:t>
            </a:r>
          </a:p>
          <a:p>
            <a:pPr marL="442468" indent="-442468" defTabSz="553084">
              <a:spcBef>
                <a:spcPts val="2800"/>
              </a:spcBef>
              <a:buBlip>
                <a:blip r:embed="rId2"/>
              </a:buBlip>
              <a:defRPr sz="3400"/>
            </a:pPr>
            <a:r>
              <a:t>What Processes Do Your Competitors Employ?</a:t>
            </a:r>
          </a:p>
          <a:p>
            <a:pPr marL="442468" indent="-442468" defTabSz="553084">
              <a:spcBef>
                <a:spcPts val="2800"/>
              </a:spcBef>
              <a:buBlip>
                <a:blip r:embed="rId2"/>
              </a:buBlip>
              <a:defRPr sz="3400"/>
            </a:pPr>
            <a:r>
              <a:t>Can Production Be Outsourced? </a:t>
            </a:r>
          </a:p>
          <a:p>
            <a:pPr marL="442468" indent="-442468" defTabSz="553084">
              <a:spcBef>
                <a:spcPts val="2800"/>
              </a:spcBef>
              <a:buBlip>
                <a:blip r:embed="rId2"/>
              </a:buBlip>
              <a:defRPr sz="3400"/>
            </a:pPr>
            <a:r>
              <a:t>What Are The Advantages To Outsourcing?</a:t>
            </a:r>
          </a:p>
        </p:txBody>
      </p:sp>
      <p:sp>
        <p:nvSpPr>
          <p:cNvPr id="345" name="Slide Number"/>
          <p:cNvSpPr txBox="1"/>
          <p:nvPr>
            <p:ph type="sldNum" sz="quarter" idx="4294967295"/>
          </p:nvPr>
        </p:nvSpPr>
        <p:spPr>
          <a:xfrm>
            <a:off x="11994602" y="13144502"/>
            <a:ext cx="391717"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PRICE"/>
          <p:cNvSpPr txBox="1"/>
          <p:nvPr>
            <p:ph type="title"/>
          </p:nvPr>
        </p:nvSpPr>
        <p:spPr>
          <a:xfrm>
            <a:off x="2374900" y="889000"/>
            <a:ext cx="19621500" cy="9823685"/>
          </a:xfrm>
          <a:prstGeom prst="rect">
            <a:avLst/>
          </a:prstGeom>
        </p:spPr>
        <p:txBody>
          <a:bodyPr/>
          <a:lstStyle>
            <a:lvl1pPr>
              <a:defRPr sz="16500"/>
            </a:lvl1pPr>
          </a:lstStyle>
          <a:p>
            <a:pPr/>
            <a:r>
              <a:t>PRICE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PRICE RESEARCH"/>
          <p:cNvSpPr txBox="1"/>
          <p:nvPr>
            <p:ph type="title"/>
          </p:nvPr>
        </p:nvSpPr>
        <p:spPr>
          <a:xfrm>
            <a:off x="2374900" y="888999"/>
            <a:ext cx="19621500" cy="1774135"/>
          </a:xfrm>
          <a:prstGeom prst="rect">
            <a:avLst/>
          </a:prstGeom>
        </p:spPr>
        <p:txBody>
          <a:bodyPr/>
          <a:lstStyle>
            <a:lvl1pPr defTabSz="701675">
              <a:defRPr sz="8500"/>
            </a:lvl1pPr>
          </a:lstStyle>
          <a:p>
            <a:pPr/>
            <a:r>
              <a:t>Price Research</a:t>
            </a:r>
          </a:p>
        </p:txBody>
      </p:sp>
      <p:sp>
        <p:nvSpPr>
          <p:cNvPr id="350" name="WHAT ARE YOUR FIXED COSTS (RENT, UTILITIES, STAFF, EQUIPMENT, INVENTORIES)?…"/>
          <p:cNvSpPr txBox="1"/>
          <p:nvPr>
            <p:ph type="body" idx="1"/>
          </p:nvPr>
        </p:nvSpPr>
        <p:spPr>
          <a:xfrm>
            <a:off x="2374900" y="2823452"/>
            <a:ext cx="19621500" cy="9495551"/>
          </a:xfrm>
          <a:prstGeom prst="rect">
            <a:avLst/>
          </a:prstGeom>
        </p:spPr>
        <p:txBody>
          <a:bodyPr/>
          <a:lstStyle/>
          <a:p>
            <a:pPr marL="449072" indent="-449072" defTabSz="561340">
              <a:spcBef>
                <a:spcPts val="2800"/>
              </a:spcBef>
              <a:buBlip>
                <a:blip r:embed="rId2"/>
              </a:buBlip>
              <a:defRPr sz="3500"/>
            </a:pPr>
            <a:r>
              <a:t>What Are Your Fixed Costs (Rent, Utilities, Staff, Equipment, Inventories)?</a:t>
            </a:r>
          </a:p>
          <a:p>
            <a:pPr marL="449072" indent="-449072" defTabSz="561340">
              <a:spcBef>
                <a:spcPts val="2800"/>
              </a:spcBef>
              <a:buBlip>
                <a:blip r:embed="rId2"/>
              </a:buBlip>
              <a:defRPr sz="3500"/>
            </a:pPr>
            <a:r>
              <a:t>What Are Your Variable Costs ( Materials, Material And Labor)?</a:t>
            </a:r>
          </a:p>
          <a:p>
            <a:pPr marL="449072" indent="-449072" defTabSz="561340">
              <a:spcBef>
                <a:spcPts val="2800"/>
              </a:spcBef>
              <a:buBlip>
                <a:blip r:embed="rId2"/>
              </a:buBlip>
              <a:defRPr sz="3500"/>
            </a:pPr>
            <a:r>
              <a:t>What Is Your Breakeven Point?</a:t>
            </a:r>
          </a:p>
          <a:p>
            <a:pPr marL="449072" indent="-449072" defTabSz="561340">
              <a:spcBef>
                <a:spcPts val="2800"/>
              </a:spcBef>
              <a:buBlip>
                <a:blip r:embed="rId2"/>
              </a:buBlip>
              <a:defRPr sz="3500"/>
            </a:pPr>
            <a:r>
              <a:t>Is Your Market Large Enough To Provide A Profit At Your Suggested Price?</a:t>
            </a:r>
          </a:p>
          <a:p>
            <a:pPr marL="449072" indent="-449072" defTabSz="561340">
              <a:spcBef>
                <a:spcPts val="2800"/>
              </a:spcBef>
              <a:buBlip>
                <a:blip r:embed="rId2"/>
              </a:buBlip>
              <a:defRPr sz="3500"/>
            </a:pPr>
            <a:r>
              <a:t>What Are Your Competitor Price Points?</a:t>
            </a:r>
          </a:p>
          <a:p>
            <a:pPr marL="449072" indent="-449072" defTabSz="561340">
              <a:spcBef>
                <a:spcPts val="2800"/>
              </a:spcBef>
              <a:buBlip>
                <a:blip r:embed="rId2"/>
              </a:buBlip>
              <a:defRPr sz="3500"/>
            </a:pPr>
            <a:r>
              <a:t>Do You Have Attributes That Would Justify A Higher Price Than Your Competitors?</a:t>
            </a:r>
          </a:p>
          <a:p>
            <a:pPr marL="449072" indent="-449072" defTabSz="561340">
              <a:spcBef>
                <a:spcPts val="2800"/>
              </a:spcBef>
              <a:buBlip>
                <a:blip r:embed="rId2"/>
              </a:buBlip>
              <a:defRPr sz="3500"/>
            </a:pPr>
            <a:r>
              <a:t>Is Your Market Subject To Motivation By Price. Will The Target Market Willingly Pay The Suggested Price?</a:t>
            </a:r>
          </a:p>
          <a:p>
            <a:pPr marL="449072" indent="-449072" defTabSz="561340">
              <a:spcBef>
                <a:spcPts val="2800"/>
              </a:spcBef>
              <a:buBlip>
                <a:blip r:embed="rId2"/>
              </a:buBlip>
              <a:defRPr sz="3500"/>
            </a:pPr>
            <a:r>
              <a:t>Is Your Product Affected By Price Elasticity?</a:t>
            </a:r>
          </a:p>
        </p:txBody>
      </p:sp>
      <p:sp>
        <p:nvSpPr>
          <p:cNvPr id="351" name="Slide Number"/>
          <p:cNvSpPr txBox="1"/>
          <p:nvPr>
            <p:ph type="sldNum" sz="quarter" idx="4294967295"/>
          </p:nvPr>
        </p:nvSpPr>
        <p:spPr>
          <a:xfrm>
            <a:off x="11960446" y="13144502"/>
            <a:ext cx="460029"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PLACE"/>
          <p:cNvSpPr txBox="1"/>
          <p:nvPr>
            <p:ph type="title"/>
          </p:nvPr>
        </p:nvSpPr>
        <p:spPr>
          <a:xfrm>
            <a:off x="2374900" y="889000"/>
            <a:ext cx="19621500" cy="9953075"/>
          </a:xfrm>
          <a:prstGeom prst="rect">
            <a:avLst/>
          </a:prstGeom>
        </p:spPr>
        <p:txBody>
          <a:bodyPr/>
          <a:lstStyle>
            <a:lvl1pPr>
              <a:defRPr sz="18600"/>
            </a:lvl1pPr>
          </a:lstStyle>
          <a:p>
            <a:pPr/>
            <a:r>
              <a:t>PLACE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Pricing Considerations"/>
          <p:cNvSpPr txBox="1"/>
          <p:nvPr>
            <p:ph type="body" idx="1"/>
          </p:nvPr>
        </p:nvSpPr>
        <p:spPr>
          <a:xfrm>
            <a:off x="2180734" y="3848707"/>
            <a:ext cx="19621502" cy="8216293"/>
          </a:xfrm>
          <a:prstGeom prst="rect">
            <a:avLst/>
          </a:prstGeom>
        </p:spPr>
        <p:txBody>
          <a:bodyPr/>
          <a:lstStyle/>
          <a:p>
            <a:pPr marL="489355" indent="-489355" defTabSz="611695">
              <a:spcBef>
                <a:spcPts val="3000"/>
              </a:spcBef>
              <a:buBlip>
                <a:blip r:embed="rId2"/>
              </a:buBlip>
              <a:defRPr sz="3821"/>
            </a:pPr>
            <a:r>
              <a:t>Brick And Mortar Vs Internet</a:t>
            </a:r>
          </a:p>
          <a:p>
            <a:pPr marL="489355" indent="-489355" defTabSz="611695">
              <a:spcBef>
                <a:spcPts val="3000"/>
              </a:spcBef>
              <a:buBlip>
                <a:blip r:embed="rId2"/>
              </a:buBlip>
              <a:defRPr sz="3821"/>
            </a:pPr>
            <a:r>
              <a:t>Easy Interaction Is A Component Of Place Strategy For Internet Or Physical Place</a:t>
            </a:r>
          </a:p>
          <a:p>
            <a:pPr marL="489355" indent="-489355" defTabSz="611695">
              <a:spcBef>
                <a:spcPts val="3000"/>
              </a:spcBef>
              <a:buBlip>
                <a:blip r:embed="rId2"/>
              </a:buBlip>
              <a:defRPr sz="3821"/>
            </a:pPr>
            <a:r>
              <a:t>Traffic Origination Should Be Considered - Distance Traveled For Physical Locations Or Audience For Internet</a:t>
            </a:r>
          </a:p>
          <a:p>
            <a:pPr marL="489355" indent="-489355" defTabSz="611695">
              <a:spcBef>
                <a:spcPts val="3000"/>
              </a:spcBef>
              <a:buBlip>
                <a:blip r:embed="rId2"/>
              </a:buBlip>
              <a:defRPr sz="3821"/>
            </a:pPr>
            <a:r>
              <a:t>Physical Locations Should Consider Customer’s Willingness To Travel</a:t>
            </a:r>
          </a:p>
          <a:p>
            <a:pPr marL="489355" indent="-489355" defTabSz="611695">
              <a:spcBef>
                <a:spcPts val="3000"/>
              </a:spcBef>
              <a:buBlip>
                <a:blip r:embed="rId2"/>
              </a:buBlip>
              <a:defRPr sz="3821"/>
            </a:pPr>
            <a:r>
              <a:t>Using Established Networks Such As Retailers, Wholesalers And Internet Merchandisers</a:t>
            </a:r>
          </a:p>
          <a:p>
            <a:pPr marL="489355" indent="-489355" defTabSz="611695">
              <a:spcBef>
                <a:spcPts val="3000"/>
              </a:spcBef>
              <a:buBlip>
                <a:blip r:embed="rId2"/>
              </a:buBlip>
              <a:defRPr sz="3821"/>
            </a:pPr>
            <a:r>
              <a:t>Logistics - Ability To Deliver The Product Or Service To The Right Place At The Right Time.</a:t>
            </a:r>
          </a:p>
        </p:txBody>
      </p:sp>
      <p:sp>
        <p:nvSpPr>
          <p:cNvPr id="356" name="Slide Number"/>
          <p:cNvSpPr txBox="1"/>
          <p:nvPr>
            <p:ph type="sldNum" sz="quarter" idx="4294967295"/>
          </p:nvPr>
        </p:nvSpPr>
        <p:spPr>
          <a:xfrm>
            <a:off x="11958289" y="13144502"/>
            <a:ext cx="464344"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7" name="Place Considerations"/>
          <p:cNvSpPr txBox="1"/>
          <p:nvPr>
            <p:ph type="title" idx="4294967295"/>
          </p:nvPr>
        </p:nvSpPr>
        <p:spPr>
          <a:xfrm>
            <a:off x="1892500" y="1260766"/>
            <a:ext cx="21268067" cy="2412710"/>
          </a:xfrm>
          <a:prstGeom prst="rect">
            <a:avLst/>
          </a:prstGeom>
        </p:spPr>
        <p:txBody>
          <a:bodyPr/>
          <a:lstStyle/>
          <a:p>
            <a:pPr lvl="8" indent="2362200" defTabSz="313690">
              <a:spcBef>
                <a:spcPts val="1500"/>
              </a:spcBef>
              <a:defRPr sz="6880"/>
            </a:pPr>
            <a:r>
              <a:t>Place Considerations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PLACE RESEARCH"/>
          <p:cNvSpPr txBox="1"/>
          <p:nvPr>
            <p:ph type="title"/>
          </p:nvPr>
        </p:nvSpPr>
        <p:spPr>
          <a:xfrm>
            <a:off x="2374900" y="888999"/>
            <a:ext cx="19621500" cy="1933035"/>
          </a:xfrm>
          <a:prstGeom prst="rect">
            <a:avLst/>
          </a:prstGeom>
        </p:spPr>
        <p:txBody>
          <a:bodyPr/>
          <a:lstStyle>
            <a:lvl1pPr defTabSz="767715">
              <a:defRPr sz="9300"/>
            </a:lvl1pPr>
          </a:lstStyle>
          <a:p>
            <a:pPr/>
            <a:r>
              <a:t>Place Research</a:t>
            </a:r>
          </a:p>
        </p:txBody>
      </p:sp>
      <p:sp>
        <p:nvSpPr>
          <p:cNvPr id="360" name="WILL YOU REQUIRE A PHYSICAL LOCATION?…"/>
          <p:cNvSpPr txBox="1"/>
          <p:nvPr>
            <p:ph type="body" idx="1"/>
          </p:nvPr>
        </p:nvSpPr>
        <p:spPr>
          <a:xfrm>
            <a:off x="2374900" y="3119568"/>
            <a:ext cx="19621500" cy="9199434"/>
          </a:xfrm>
          <a:prstGeom prst="rect">
            <a:avLst/>
          </a:prstGeom>
        </p:spPr>
        <p:txBody>
          <a:bodyPr/>
          <a:lstStyle/>
          <a:p>
            <a:pPr marL="508508" indent="-508508" defTabSz="635634">
              <a:spcBef>
                <a:spcPts val="3200"/>
              </a:spcBef>
              <a:buBlip>
                <a:blip r:embed="rId2"/>
              </a:buBlip>
              <a:defRPr sz="4000"/>
            </a:pPr>
            <a:r>
              <a:t>Will You Require A Physical Location?</a:t>
            </a:r>
          </a:p>
          <a:p>
            <a:pPr marL="508508" indent="-508508" defTabSz="635634">
              <a:spcBef>
                <a:spcPts val="3200"/>
              </a:spcBef>
              <a:buBlip>
                <a:blip r:embed="rId2"/>
              </a:buBlip>
              <a:defRPr sz="4000"/>
            </a:pPr>
            <a:r>
              <a:t>If Not What How Will You Sell The Product?</a:t>
            </a:r>
          </a:p>
          <a:p>
            <a:pPr marL="508508" indent="-508508" defTabSz="635634">
              <a:spcBef>
                <a:spcPts val="3200"/>
              </a:spcBef>
              <a:buBlip>
                <a:blip r:embed="rId2"/>
              </a:buBlip>
              <a:defRPr sz="4000"/>
            </a:pPr>
            <a:r>
              <a:t>Will You Use Retailers Or Other Outlets To Sell Your Product.</a:t>
            </a:r>
          </a:p>
          <a:p>
            <a:pPr marL="508508" indent="-508508" defTabSz="635634">
              <a:spcBef>
                <a:spcPts val="3200"/>
              </a:spcBef>
              <a:buBlip>
                <a:blip r:embed="rId2"/>
              </a:buBlip>
              <a:defRPr sz="4000"/>
            </a:pPr>
            <a:r>
              <a:t>For Internet Presence, What Is The Cost Of Building And Maintaining A Website?</a:t>
            </a:r>
          </a:p>
          <a:p>
            <a:pPr marL="508508" indent="-508508" defTabSz="635634">
              <a:spcBef>
                <a:spcPts val="3200"/>
              </a:spcBef>
              <a:buBlip>
                <a:blip r:embed="rId2"/>
              </a:buBlip>
              <a:defRPr sz="4000"/>
            </a:pPr>
            <a:r>
              <a:t>Will Your Physical Locations Be Easily Accessible?</a:t>
            </a:r>
          </a:p>
          <a:p>
            <a:pPr marL="508508" indent="-508508" defTabSz="635634">
              <a:spcBef>
                <a:spcPts val="3200"/>
              </a:spcBef>
              <a:buBlip>
                <a:blip r:embed="rId2"/>
              </a:buBlip>
              <a:defRPr sz="4000"/>
            </a:pPr>
            <a:r>
              <a:t>What Is The Cost Of The Physical Location?</a:t>
            </a:r>
          </a:p>
          <a:p>
            <a:pPr marL="508508" indent="-508508" defTabSz="635634">
              <a:spcBef>
                <a:spcPts val="3200"/>
              </a:spcBef>
              <a:buBlip>
                <a:blip r:embed="rId2"/>
              </a:buBlip>
              <a:defRPr sz="4000"/>
            </a:pPr>
            <a:r>
              <a:t>Can The Location Provide A Pricing Advantage?</a:t>
            </a:r>
          </a:p>
        </p:txBody>
      </p:sp>
      <p:sp>
        <p:nvSpPr>
          <p:cNvPr id="361" name="Slide Number"/>
          <p:cNvSpPr txBox="1"/>
          <p:nvPr>
            <p:ph type="sldNum" sz="quarter" idx="4294967295"/>
          </p:nvPr>
        </p:nvSpPr>
        <p:spPr>
          <a:xfrm>
            <a:off x="11952558" y="13144502"/>
            <a:ext cx="475805"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Promotion"/>
          <p:cNvSpPr txBox="1"/>
          <p:nvPr>
            <p:ph type="title"/>
          </p:nvPr>
        </p:nvSpPr>
        <p:spPr>
          <a:xfrm>
            <a:off x="2374900" y="889000"/>
            <a:ext cx="19621500" cy="10134617"/>
          </a:xfrm>
          <a:prstGeom prst="rect">
            <a:avLst/>
          </a:prstGeom>
        </p:spPr>
        <p:txBody>
          <a:bodyPr/>
          <a:lstStyle>
            <a:lvl1pPr>
              <a:defRPr sz="15000"/>
            </a:lvl1pPr>
          </a:lstStyle>
          <a:p>
            <a:pPr/>
            <a:r>
              <a:t>Promotion</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Market Size nd Target Market"/>
          <p:cNvSpPr txBox="1"/>
          <p:nvPr>
            <p:ph type="body" idx="1"/>
          </p:nvPr>
        </p:nvSpPr>
        <p:spPr>
          <a:xfrm>
            <a:off x="2374900" y="3735423"/>
            <a:ext cx="19621500" cy="8329577"/>
          </a:xfrm>
          <a:prstGeom prst="rect">
            <a:avLst/>
          </a:prstGeom>
        </p:spPr>
        <p:txBody>
          <a:bodyPr/>
          <a:lstStyle/>
          <a:p>
            <a:pPr marL="620776" indent="-620776" defTabSz="775969">
              <a:spcBef>
                <a:spcPts val="3900"/>
              </a:spcBef>
              <a:buBlip>
                <a:blip r:embed="rId3"/>
              </a:buBlip>
              <a:defRPr sz="4888"/>
            </a:pPr>
            <a:r>
              <a:t>Focus On The Job To Be Done - There May Be A Different Job For Different Market Segments</a:t>
            </a:r>
          </a:p>
          <a:p>
            <a:pPr marL="620776" indent="-620776" defTabSz="775969">
              <a:spcBef>
                <a:spcPts val="3900"/>
              </a:spcBef>
              <a:buBlip>
                <a:blip r:embed="rId3"/>
              </a:buBlip>
              <a:defRPr sz="4888"/>
            </a:pPr>
            <a:r>
              <a:t>Identify Media For Each Customer Segment</a:t>
            </a:r>
          </a:p>
          <a:p>
            <a:pPr marL="620776" indent="-620776" defTabSz="775969">
              <a:spcBef>
                <a:spcPts val="3900"/>
              </a:spcBef>
              <a:buBlip>
                <a:blip r:embed="rId3"/>
              </a:buBlip>
              <a:defRPr sz="4888"/>
            </a:pPr>
            <a:r>
              <a:t>Determine The Budget - The Budget Should Be Based On Delivering Enough Customers To Reach The Objective.</a:t>
            </a:r>
          </a:p>
          <a:p>
            <a:pPr marL="620776" indent="-620776" defTabSz="775969">
              <a:spcBef>
                <a:spcPts val="3900"/>
              </a:spcBef>
              <a:buBlip>
                <a:blip r:embed="rId3"/>
              </a:buBlip>
              <a:defRPr sz="4888"/>
            </a:pPr>
            <a:r>
              <a:t>Moving An Audience To Act - Customer Must Move From Unaware To Aware To Comprehension To Conviction To Action</a:t>
            </a:r>
          </a:p>
        </p:txBody>
      </p:sp>
      <p:sp>
        <p:nvSpPr>
          <p:cNvPr id="366" name="Slide Number"/>
          <p:cNvSpPr txBox="1"/>
          <p:nvPr>
            <p:ph type="sldNum" sz="quarter" idx="4294967295"/>
          </p:nvPr>
        </p:nvSpPr>
        <p:spPr>
          <a:xfrm>
            <a:off x="11957395" y="13144502"/>
            <a:ext cx="466131"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7" name="Promotion Considerations"/>
          <p:cNvSpPr txBox="1"/>
          <p:nvPr>
            <p:ph type="title" idx="4294967295"/>
          </p:nvPr>
        </p:nvSpPr>
        <p:spPr>
          <a:xfrm>
            <a:off x="3456014" y="1968015"/>
            <a:ext cx="19507201" cy="1744931"/>
          </a:xfrm>
          <a:prstGeom prst="rect">
            <a:avLst/>
          </a:prstGeom>
        </p:spPr>
        <p:txBody>
          <a:bodyPr/>
          <a:lstStyle>
            <a:lvl1pPr defTabSz="685165">
              <a:defRPr sz="8300"/>
            </a:lvl1pPr>
          </a:lstStyle>
          <a:p>
            <a:pPr/>
            <a:r>
              <a:t>      Promotion Considerations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DEFINING CORPORATE BRAND"/>
          <p:cNvSpPr txBox="1"/>
          <p:nvPr>
            <p:ph type="body" sz="quarter" idx="4294967295"/>
          </p:nvPr>
        </p:nvSpPr>
        <p:spPr>
          <a:xfrm>
            <a:off x="1219200" y="2384648"/>
            <a:ext cx="21945602" cy="832625"/>
          </a:xfrm>
          <a:prstGeom prst="rect">
            <a:avLst/>
          </a:prstGeom>
        </p:spPr>
        <p:txBody>
          <a:bodyPr anchor="t"/>
          <a:lstStyle>
            <a:lvl1pPr marL="0" indent="0" algn="ctr">
              <a:spcBef>
                <a:spcPts val="0"/>
              </a:spcBef>
              <a:buSzTx/>
              <a:buNone/>
              <a:defRPr spc="-100" sz="4400">
                <a:solidFill>
                  <a:srgbClr val="000000"/>
                </a:solidFill>
                <a:latin typeface="Graphik Semibold"/>
                <a:ea typeface="Graphik Semibold"/>
                <a:cs typeface="Graphik Semibold"/>
                <a:sym typeface="Graphik Semibold"/>
              </a:defRPr>
            </a:lvl1pPr>
          </a:lstStyle>
          <a:p>
            <a:pPr/>
            <a:r>
              <a:t>Defining Corporate Brand</a:t>
            </a:r>
          </a:p>
        </p:txBody>
      </p:sp>
      <p:graphicFrame>
        <p:nvGraphicFramePr>
          <p:cNvPr id="372" name="Table"/>
          <p:cNvGraphicFramePr/>
          <p:nvPr/>
        </p:nvGraphicFramePr>
        <p:xfrm>
          <a:off x="1660954" y="3879850"/>
          <a:ext cx="19021858" cy="83568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63439"/>
                <a:gridCol w="5375300"/>
                <a:gridCol w="5375300"/>
                <a:gridCol w="5407815"/>
              </a:tblGrid>
              <a:tr h="2785621">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EXTERNAL</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VALUE PROPOSITION What are our key offerings, and how do we want them to appeal to customers and other stakeholders?</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RELATIONSHIPS What should be the nature of our relationships with key customers and other stakeholders?</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POSITION What is our intended position in the market and in the hearts and minds of key customers and other stakeholders?</a:t>
                      </a:r>
                    </a:p>
                  </a:txBody>
                  <a:tcPr marL="50800" marR="50800" marT="50800" marB="50800" anchor="t" anchorCtr="0" horzOverflow="overflow">
                    <a:lnL w="12700">
                      <a:miter lim="400000"/>
                    </a:lnL>
                    <a:lnR w="12700">
                      <a:miter lim="400000"/>
                    </a:lnR>
                    <a:lnT w="12700">
                      <a:miter lim="400000"/>
                    </a:lnT>
                    <a:lnB w="12700">
                      <a:miter lim="400000"/>
                    </a:lnB>
                    <a:noFill/>
                  </a:tcPr>
                </a:tc>
              </a:tr>
              <a:tr h="3214221">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EXTERNAL/ INTERNAL</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EXPRESSION What is distinctive about the way we communicate and express ourselves and makes it possible to recognize us at a distance?</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b="1" sz="2000">
                          <a:uFill>
                            <a:solidFill>
                              <a:srgbClr val="000000"/>
                            </a:solidFill>
                          </a:uFill>
                          <a:latin typeface="Times New Roman"/>
                          <a:ea typeface="Times New Roman"/>
                          <a:cs typeface="Times New Roman"/>
                          <a:sym typeface="Times New Roman"/>
                        </a:rPr>
                        <a:t>BRAND CORE What do we promise, and what are the core values that sum up what our brand stands for?</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PERSONALITY What combination of human characteristics or qualities forms our corporate character?</a:t>
                      </a:r>
                    </a:p>
                  </a:txBody>
                  <a:tcPr marL="50800" marR="50800" marT="50800" marB="50800" anchor="t" anchorCtr="0" horzOverflow="overflow">
                    <a:lnL w="12700">
                      <a:miter lim="400000"/>
                    </a:lnL>
                    <a:lnR w="12700">
                      <a:miter lim="400000"/>
                    </a:lnR>
                    <a:lnT w="12700">
                      <a:miter lim="400000"/>
                    </a:lnT>
                    <a:lnB w="12700">
                      <a:miter lim="400000"/>
                    </a:lnB>
                    <a:noFill/>
                  </a:tcPr>
                </a:tc>
              </a:tr>
              <a:tr h="2357021">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INTERNAL</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MISSION AND VISION What engages us (mission)? What is our direction and inspiration (vision)?</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CULTURE What are our attitudes, and how do we work and behave?</a:t>
                      </a:r>
                    </a:p>
                  </a:txBody>
                  <a:tcPr marL="50800" marR="50800" marT="50800" marB="50800" anchor="t" anchorCtr="0" horzOverflow="overflow">
                    <a:lnL w="12700">
                      <a:miter lim="400000"/>
                    </a:lnL>
                    <a:lnR w="12700">
                      <a:miter lim="400000"/>
                    </a:lnR>
                    <a:lnT w="12700">
                      <a:miter lim="400000"/>
                    </a:lnT>
                    <a:lnB w="12700">
                      <a:miter lim="400000"/>
                    </a:lnB>
                    <a:noFill/>
                  </a:tcPr>
                </a:tc>
                <a:tc>
                  <a:txBody>
                    <a:bodyPr/>
                    <a:lstStyle/>
                    <a:p>
                      <a:pPr algn="l" defTabSz="457200">
                        <a:defRPr sz="1800">
                          <a:solidFill>
                            <a:srgbClr val="000000"/>
                          </a:solidFill>
                        </a:defRPr>
                      </a:pPr>
                      <a:r>
                        <a:rPr sz="2000">
                          <a:uFill>
                            <a:solidFill>
                              <a:srgbClr val="000000"/>
                            </a:solidFill>
                          </a:uFill>
                          <a:latin typeface="Times New Roman"/>
                          <a:ea typeface="Times New Roman"/>
                          <a:cs typeface="Times New Roman"/>
                          <a:sym typeface="Times New Roman"/>
                        </a:rPr>
                        <a:t>COMPETENCES What are we particularly good at, and what makes us better than the competition?</a:t>
                      </a:r>
                    </a:p>
                  </a:txBody>
                  <a:tcPr marL="50800" marR="50800" marT="50800" marB="50800" anchor="t" anchorCtr="0" horzOverflow="overflow">
                    <a:lnL w="12700">
                      <a:miter lim="400000"/>
                    </a:lnL>
                    <a:lnR w="12700">
                      <a:miter lim="400000"/>
                    </a:lnR>
                    <a:lnT w="12700">
                      <a:miter lim="400000"/>
                    </a:lnT>
                    <a:lnB w="12700">
                      <a:miter lim="400000"/>
                    </a:lnB>
                    <a:noFill/>
                  </a:tcPr>
                </a:tc>
              </a:tr>
            </a:tbl>
          </a:graphicData>
        </a:graphic>
      </p:graphicFrame>
      <p:sp>
        <p:nvSpPr>
          <p:cNvPr id="373" name="Slide Number"/>
          <p:cNvSpPr txBox="1"/>
          <p:nvPr>
            <p:ph type="sldNum" sz="quarter" idx="4294967295"/>
          </p:nvPr>
        </p:nvSpPr>
        <p:spPr>
          <a:xfrm>
            <a:off x="11952557" y="13144502"/>
            <a:ext cx="475804"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Mission"/>
          <p:cNvSpPr txBox="1"/>
          <p:nvPr>
            <p:ph type="ctrTitle"/>
          </p:nvPr>
        </p:nvSpPr>
        <p:spPr>
          <a:prstGeom prst="rect">
            <a:avLst/>
          </a:prstGeom>
        </p:spPr>
        <p:txBody>
          <a:bodyPr/>
          <a:lstStyle>
            <a:lvl1pPr>
              <a:defRPr sz="16200"/>
            </a:lvl1pPr>
          </a:lstStyle>
          <a:p>
            <a:pPr/>
            <a:r>
              <a:t>Mission</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IX STEPS FOR PROMOTING AN IDEA"/>
          <p:cNvSpPr txBox="1"/>
          <p:nvPr>
            <p:ph type="title"/>
          </p:nvPr>
        </p:nvSpPr>
        <p:spPr>
          <a:xfrm>
            <a:off x="2120767" y="1242639"/>
            <a:ext cx="19621503" cy="1804095"/>
          </a:xfrm>
          <a:prstGeom prst="rect">
            <a:avLst/>
          </a:prstGeom>
        </p:spPr>
        <p:txBody>
          <a:bodyPr/>
          <a:lstStyle>
            <a:lvl1pPr defTabSz="693419">
              <a:defRPr sz="8400"/>
            </a:lvl1pPr>
          </a:lstStyle>
          <a:p>
            <a:pPr/>
            <a:r>
              <a:t>Six Ideas For Promoting</a:t>
            </a:r>
          </a:p>
        </p:txBody>
      </p:sp>
      <p:sp>
        <p:nvSpPr>
          <p:cNvPr id="378" name="Create a “Bumper Sticker” statement or “Elevator Speech”…"/>
          <p:cNvSpPr txBox="1"/>
          <p:nvPr>
            <p:ph type="body" idx="1"/>
          </p:nvPr>
        </p:nvSpPr>
        <p:spPr>
          <a:prstGeom prst="rect">
            <a:avLst/>
          </a:prstGeom>
        </p:spPr>
        <p:txBody>
          <a:bodyPr/>
          <a:lstStyle/>
          <a:p>
            <a:pPr marL="457200" indent="-228600" defTabSz="457200">
              <a:lnSpc>
                <a:spcPct val="150000"/>
              </a:lnSpc>
              <a:spcBef>
                <a:spcPts val="500"/>
              </a:spcBef>
              <a:buSzPct val="100000"/>
              <a:buAutoNum type="arabicParenR" startAt="1"/>
              <a:tabLst>
                <a:tab pos="139700" algn="l"/>
                <a:tab pos="457200" algn="l"/>
              </a:tabLst>
              <a:defRPr b="1" sz="3900">
                <a:solidFill>
                  <a:srgbClr val="000000"/>
                </a:solidFill>
                <a:uFill>
                  <a:solidFill>
                    <a:srgbClr val="000000"/>
                  </a:solidFill>
                </a:uFill>
                <a:latin typeface="Arial"/>
                <a:ea typeface="Arial"/>
                <a:cs typeface="Arial"/>
                <a:sym typeface="Arial"/>
              </a:defRPr>
            </a:pPr>
            <a:r>
              <a:t>Create A “Bumper Sticker” Statement Or “Elevator Speech”</a:t>
            </a:r>
          </a:p>
          <a:p>
            <a:pPr marL="457200" indent="-228600" defTabSz="457200">
              <a:lnSpc>
                <a:spcPct val="150000"/>
              </a:lnSpc>
              <a:spcBef>
                <a:spcPts val="500"/>
              </a:spcBef>
              <a:buSzPct val="100000"/>
              <a:buAutoNum type="arabicParenR" startAt="1"/>
              <a:tabLst>
                <a:tab pos="139700" algn="l"/>
                <a:tab pos="457200" algn="l"/>
              </a:tabLst>
              <a:defRPr b="1" sz="3900">
                <a:solidFill>
                  <a:srgbClr val="000000"/>
                </a:solidFill>
                <a:uFill>
                  <a:solidFill>
                    <a:srgbClr val="000000"/>
                  </a:solidFill>
                </a:uFill>
                <a:latin typeface="Arial"/>
                <a:ea typeface="Arial"/>
                <a:cs typeface="Arial"/>
                <a:sym typeface="Arial"/>
              </a:defRPr>
            </a:pPr>
            <a:r>
              <a:t>Find Ways To Get Publicity By Tying To News Articles And Getting Coverage. </a:t>
            </a:r>
          </a:p>
          <a:p>
            <a:pPr marL="457200" indent="-228600" defTabSz="457200">
              <a:lnSpc>
                <a:spcPct val="150000"/>
              </a:lnSpc>
              <a:spcBef>
                <a:spcPts val="500"/>
              </a:spcBef>
              <a:buSzPct val="100000"/>
              <a:buAutoNum type="arabicParenR" startAt="1"/>
              <a:tabLst>
                <a:tab pos="139700" algn="l"/>
                <a:tab pos="457200" algn="l"/>
              </a:tabLst>
              <a:defRPr b="1" sz="3900">
                <a:solidFill>
                  <a:srgbClr val="000000"/>
                </a:solidFill>
                <a:uFill>
                  <a:solidFill>
                    <a:srgbClr val="000000"/>
                  </a:solidFill>
                </a:uFill>
                <a:latin typeface="Arial"/>
                <a:ea typeface="Arial"/>
                <a:cs typeface="Arial"/>
                <a:sym typeface="Arial"/>
              </a:defRPr>
            </a:pPr>
            <a:r>
              <a:t>Find Ways Of Getting Publicity By Tying Your Business Or Idea To Good Works.</a:t>
            </a:r>
          </a:p>
          <a:p>
            <a:pPr marL="457200" indent="-228600" defTabSz="457200">
              <a:lnSpc>
                <a:spcPct val="150000"/>
              </a:lnSpc>
              <a:spcBef>
                <a:spcPts val="500"/>
              </a:spcBef>
              <a:buSzPct val="100000"/>
              <a:buAutoNum type="arabicParenR" startAt="1"/>
              <a:tabLst>
                <a:tab pos="139700" algn="l"/>
                <a:tab pos="457200" algn="l"/>
              </a:tabLst>
              <a:defRPr b="1" sz="3900">
                <a:solidFill>
                  <a:srgbClr val="000000"/>
                </a:solidFill>
                <a:uFill>
                  <a:solidFill>
                    <a:srgbClr val="000000"/>
                  </a:solidFill>
                </a:uFill>
                <a:latin typeface="Arial"/>
                <a:ea typeface="Arial"/>
                <a:cs typeface="Arial"/>
                <a:sym typeface="Arial"/>
              </a:defRPr>
            </a:pPr>
            <a:r>
              <a:t>Start A Blog That Provides Information That Is Relevant To Your Business. </a:t>
            </a:r>
          </a:p>
          <a:p>
            <a:pPr marL="457200" indent="-228600" defTabSz="457200">
              <a:lnSpc>
                <a:spcPct val="150000"/>
              </a:lnSpc>
              <a:spcBef>
                <a:spcPts val="500"/>
              </a:spcBef>
              <a:buSzPct val="100000"/>
              <a:buAutoNum type="arabicParenR" startAt="1"/>
              <a:tabLst>
                <a:tab pos="139700" algn="l"/>
                <a:tab pos="457200" algn="l"/>
              </a:tabLst>
              <a:defRPr b="1" sz="3900">
                <a:solidFill>
                  <a:srgbClr val="000000"/>
                </a:solidFill>
                <a:uFill>
                  <a:solidFill>
                    <a:srgbClr val="000000"/>
                  </a:solidFill>
                </a:uFill>
                <a:latin typeface="Arial"/>
                <a:ea typeface="Arial"/>
                <a:cs typeface="Arial"/>
                <a:sym typeface="Arial"/>
              </a:defRPr>
            </a:pPr>
            <a:r>
              <a:t>Use Social Network To Link To Your Blog And Update Your Networks On Recent Projects.</a:t>
            </a:r>
          </a:p>
          <a:p>
            <a:pPr marL="457200" indent="-228600" defTabSz="457200">
              <a:lnSpc>
                <a:spcPct val="150000"/>
              </a:lnSpc>
              <a:spcBef>
                <a:spcPts val="500"/>
              </a:spcBef>
              <a:buSzPct val="100000"/>
              <a:buAutoNum type="arabicParenR" startAt="1"/>
              <a:tabLst>
                <a:tab pos="139700" algn="l"/>
                <a:tab pos="457200" algn="l"/>
              </a:tabLst>
              <a:defRPr b="1" sz="3900">
                <a:solidFill>
                  <a:srgbClr val="000000"/>
                </a:solidFill>
                <a:uFill>
                  <a:solidFill>
                    <a:srgbClr val="000000"/>
                  </a:solidFill>
                </a:uFill>
                <a:latin typeface="Arial"/>
                <a:ea typeface="Arial"/>
                <a:cs typeface="Arial"/>
                <a:sym typeface="Arial"/>
              </a:defRPr>
            </a:pPr>
            <a:r>
              <a:t>Form Networks With Professionals That Augment Or Support Your Business.</a:t>
            </a:r>
          </a:p>
        </p:txBody>
      </p:sp>
      <p:sp>
        <p:nvSpPr>
          <p:cNvPr id="379" name="Slide Number"/>
          <p:cNvSpPr txBox="1"/>
          <p:nvPr>
            <p:ph type="sldNum" sz="quarter" idx="4294967295"/>
          </p:nvPr>
        </p:nvSpPr>
        <p:spPr>
          <a:xfrm>
            <a:off x="11957543" y="13144502"/>
            <a:ext cx="465833"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PROMOTION RESEARCH"/>
          <p:cNvSpPr txBox="1"/>
          <p:nvPr>
            <p:ph type="title"/>
          </p:nvPr>
        </p:nvSpPr>
        <p:spPr>
          <a:xfrm>
            <a:off x="2374900" y="888999"/>
            <a:ext cx="19621500" cy="1896376"/>
          </a:xfrm>
          <a:prstGeom prst="rect">
            <a:avLst/>
          </a:prstGeom>
        </p:spPr>
        <p:txBody>
          <a:bodyPr/>
          <a:lstStyle>
            <a:lvl1pPr defTabSz="759459">
              <a:defRPr sz="9200"/>
            </a:lvl1pPr>
          </a:lstStyle>
          <a:p>
            <a:pPr/>
            <a:r>
              <a:t>Promotion Research</a:t>
            </a:r>
          </a:p>
        </p:txBody>
      </p:sp>
      <p:sp>
        <p:nvSpPr>
          <p:cNvPr id="382" name="WHAT MEDIA IS USED BY YOUR CUSTOMERS…"/>
          <p:cNvSpPr txBox="1"/>
          <p:nvPr>
            <p:ph type="body" idx="1"/>
          </p:nvPr>
        </p:nvSpPr>
        <p:spPr>
          <a:xfrm>
            <a:off x="2374900" y="2738379"/>
            <a:ext cx="19621500" cy="9580621"/>
          </a:xfrm>
          <a:prstGeom prst="rect">
            <a:avLst/>
          </a:prstGeom>
        </p:spPr>
        <p:txBody>
          <a:bodyPr/>
          <a:lstStyle/>
          <a:p>
            <a:pPr marL="574548" indent="-574548" defTabSz="718184">
              <a:spcBef>
                <a:spcPts val="3600"/>
              </a:spcBef>
              <a:buBlip>
                <a:blip r:embed="rId2"/>
              </a:buBlip>
              <a:defRPr sz="4500"/>
            </a:pPr>
            <a:r>
              <a:t>What Media Is Used By Your Customers</a:t>
            </a:r>
          </a:p>
          <a:p>
            <a:pPr marL="574548" indent="-574548" defTabSz="718184">
              <a:spcBef>
                <a:spcPts val="3600"/>
              </a:spcBef>
              <a:buBlip>
                <a:blip r:embed="rId2"/>
              </a:buBlip>
              <a:defRPr sz="4500"/>
            </a:pPr>
            <a:r>
              <a:t>What Different Messages Will Need To Be Used To Move Customers To Adopt ( From Unaware To Aware To Comprehension To Conviction To Action)?</a:t>
            </a:r>
          </a:p>
          <a:p>
            <a:pPr marL="574548" indent="-574548" defTabSz="718184">
              <a:spcBef>
                <a:spcPts val="3600"/>
              </a:spcBef>
              <a:buBlip>
                <a:blip r:embed="rId2"/>
              </a:buBlip>
              <a:defRPr sz="4500"/>
            </a:pPr>
            <a:r>
              <a:t>What Are The Costs Of The Media That Will Be Needed?</a:t>
            </a:r>
          </a:p>
          <a:p>
            <a:pPr marL="574548" indent="-574548" defTabSz="718184">
              <a:spcBef>
                <a:spcPts val="3600"/>
              </a:spcBef>
              <a:buBlip>
                <a:blip r:embed="rId2"/>
              </a:buBlip>
              <a:defRPr sz="4500"/>
            </a:pPr>
            <a:r>
              <a:t>What Costs Have Been Allocated For Promotion?</a:t>
            </a:r>
          </a:p>
          <a:p>
            <a:pPr marL="574548" indent="-574548" defTabSz="718184">
              <a:spcBef>
                <a:spcPts val="3600"/>
              </a:spcBef>
              <a:buBlip>
                <a:blip r:embed="rId2"/>
              </a:buBlip>
              <a:defRPr sz="4500"/>
            </a:pPr>
            <a:r>
              <a:t>Will A Sales Force Be Required.</a:t>
            </a:r>
          </a:p>
          <a:p>
            <a:pPr marL="574548" indent="-574548" defTabSz="718184">
              <a:spcBef>
                <a:spcPts val="3600"/>
              </a:spcBef>
              <a:buBlip>
                <a:blip r:embed="rId2"/>
              </a:buBlip>
              <a:defRPr sz="4500"/>
            </a:pPr>
            <a:r>
              <a:t>How Will A Sales Force Be Compensated?</a:t>
            </a:r>
          </a:p>
        </p:txBody>
      </p:sp>
      <p:sp>
        <p:nvSpPr>
          <p:cNvPr id="383" name="Slide Number"/>
          <p:cNvSpPr txBox="1"/>
          <p:nvPr>
            <p:ph type="sldNum" sz="quarter" idx="4294967295"/>
          </p:nvPr>
        </p:nvSpPr>
        <p:spPr>
          <a:xfrm>
            <a:off x="12020200" y="13144502"/>
            <a:ext cx="34052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TACTICS"/>
          <p:cNvSpPr txBox="1"/>
          <p:nvPr>
            <p:ph type="title"/>
          </p:nvPr>
        </p:nvSpPr>
        <p:spPr>
          <a:xfrm>
            <a:off x="2374900" y="889000"/>
            <a:ext cx="19621500" cy="10589232"/>
          </a:xfrm>
          <a:prstGeom prst="rect">
            <a:avLst/>
          </a:prstGeom>
        </p:spPr>
        <p:txBody>
          <a:bodyPr/>
          <a:lstStyle>
            <a:lvl1pPr>
              <a:defRPr sz="15100"/>
            </a:lvl1pPr>
          </a:lstStyle>
          <a:p>
            <a:pPr/>
            <a:r>
              <a:t>Tactics</a:t>
            </a:r>
          </a:p>
        </p:txBody>
      </p:sp>
      <p:sp>
        <p:nvSpPr>
          <p:cNvPr id="386" name="Slide Number"/>
          <p:cNvSpPr txBox="1"/>
          <p:nvPr>
            <p:ph type="sldNum" sz="quarter" idx="4294967295"/>
          </p:nvPr>
        </p:nvSpPr>
        <p:spPr>
          <a:xfrm>
            <a:off x="11981357" y="13144502"/>
            <a:ext cx="41820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actics"/>
          <p:cNvSpPr txBox="1"/>
          <p:nvPr>
            <p:ph type="title"/>
          </p:nvPr>
        </p:nvSpPr>
        <p:spPr>
          <a:prstGeom prst="rect">
            <a:avLst/>
          </a:prstGeom>
        </p:spPr>
        <p:txBody>
          <a:bodyPr/>
          <a:lstStyle>
            <a:lvl1pPr>
              <a:defRPr sz="7500"/>
            </a:lvl1pPr>
          </a:lstStyle>
          <a:p>
            <a:pPr/>
            <a:r>
              <a:t>Tactics</a:t>
            </a:r>
          </a:p>
        </p:txBody>
      </p:sp>
      <p:sp>
        <p:nvSpPr>
          <p:cNvPr id="389" name="Tactics Identify The Elements Required To Deploy The Strategy…"/>
          <p:cNvSpPr txBox="1"/>
          <p:nvPr>
            <p:ph type="body" idx="1"/>
          </p:nvPr>
        </p:nvSpPr>
        <p:spPr>
          <a:prstGeom prst="rect">
            <a:avLst/>
          </a:prstGeom>
        </p:spPr>
        <p:txBody>
          <a:bodyPr/>
          <a:lstStyle/>
          <a:p>
            <a:pPr>
              <a:buBlip>
                <a:blip r:embed="rId2"/>
              </a:buBlip>
            </a:pPr>
            <a:r>
              <a:t>Tactics Identify The Elements Required To Deploy The Strategy</a:t>
            </a:r>
          </a:p>
          <a:p>
            <a:pPr>
              <a:buBlip>
                <a:blip r:embed="rId2"/>
              </a:buBlip>
            </a:pPr>
            <a:r>
              <a:t>Workforce</a:t>
            </a:r>
          </a:p>
          <a:p>
            <a:pPr>
              <a:buBlip>
                <a:blip r:embed="rId2"/>
              </a:buBlip>
            </a:pPr>
            <a:r>
              <a:t>Cash Requirements</a:t>
            </a:r>
          </a:p>
          <a:p>
            <a:pPr>
              <a:buBlip>
                <a:blip r:embed="rId2"/>
              </a:buBlip>
            </a:pPr>
            <a:r>
              <a:t>Operating Procedures</a:t>
            </a:r>
          </a:p>
          <a:p>
            <a:pPr>
              <a:buBlip>
                <a:blip r:embed="rId2"/>
              </a:buBlip>
            </a:pPr>
            <a:r>
              <a:t>Fixed Assets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Image" descr="Image"/>
          <p:cNvPicPr>
            <a:picLocks noChangeAspect="1"/>
          </p:cNvPicPr>
          <p:nvPr/>
        </p:nvPicPr>
        <p:blipFill>
          <a:blip r:embed="rId3">
            <a:extLst/>
          </a:blip>
          <a:srcRect l="7757" t="9812" r="10566" b="2116"/>
          <a:stretch>
            <a:fillRect/>
          </a:stretch>
        </p:blipFill>
        <p:spPr>
          <a:xfrm>
            <a:off x="4517429" y="530047"/>
            <a:ext cx="15349290" cy="12412972"/>
          </a:xfrm>
          <a:prstGeom prst="rect">
            <a:avLst/>
          </a:prstGeom>
          <a:ln w="12700">
            <a:miter lim="400000"/>
          </a:ln>
        </p:spPr>
      </p:pic>
      <p:sp>
        <p:nvSpPr>
          <p:cNvPr id="392" name="Slide Number"/>
          <p:cNvSpPr txBox="1"/>
          <p:nvPr>
            <p:ph type="sldNum" sz="quarter" idx="4294967295"/>
          </p:nvPr>
        </p:nvSpPr>
        <p:spPr>
          <a:xfrm>
            <a:off x="11958287" y="13144502"/>
            <a:ext cx="464345"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WORKFORCE"/>
          <p:cNvSpPr txBox="1"/>
          <p:nvPr>
            <p:ph type="title"/>
          </p:nvPr>
        </p:nvSpPr>
        <p:spPr>
          <a:xfrm>
            <a:off x="2374900" y="889000"/>
            <a:ext cx="19621500" cy="1817237"/>
          </a:xfrm>
          <a:prstGeom prst="rect">
            <a:avLst/>
          </a:prstGeom>
        </p:spPr>
        <p:txBody>
          <a:bodyPr/>
          <a:lstStyle>
            <a:lvl1pPr defTabSz="718184">
              <a:defRPr sz="8700"/>
            </a:lvl1pPr>
          </a:lstStyle>
          <a:p>
            <a:pPr/>
            <a:r>
              <a:t>Workforce</a:t>
            </a:r>
          </a:p>
        </p:txBody>
      </p:sp>
      <p:sp>
        <p:nvSpPr>
          <p:cNvPr id="397" name="WORKFORCE COMPOSITION - FULL TIME, PART TIME, CONTRACTOR, VENDOR, VOLUNTEER.…"/>
          <p:cNvSpPr txBox="1"/>
          <p:nvPr>
            <p:ph type="body" idx="1"/>
          </p:nvPr>
        </p:nvSpPr>
        <p:spPr>
          <a:xfrm>
            <a:off x="2374900" y="3040435"/>
            <a:ext cx="19621500" cy="9278565"/>
          </a:xfrm>
          <a:prstGeom prst="rect">
            <a:avLst/>
          </a:prstGeom>
        </p:spPr>
        <p:txBody>
          <a:bodyPr/>
          <a:lstStyle/>
          <a:p>
            <a:pPr>
              <a:buBlip>
                <a:blip r:embed="rId2"/>
              </a:buBlip>
            </a:pPr>
            <a:r>
              <a:t>Workforce Composition - Full Time, Part Time, Contractor, Vendor, Volunteer.</a:t>
            </a:r>
          </a:p>
          <a:p>
            <a:pPr>
              <a:buBlip>
                <a:blip r:embed="rId2"/>
              </a:buBlip>
            </a:pPr>
            <a:r>
              <a:t>Workforce Compensation - Salary, Hourly, Piece Rate, Commission, Stock, Ownership</a:t>
            </a:r>
          </a:p>
          <a:p>
            <a:pPr>
              <a:buBlip>
                <a:blip r:embed="rId2"/>
              </a:buBlip>
            </a:pPr>
            <a:r>
              <a:t>Workforce Logistics - Remote, Onsite, Distance To Travel, Cost To Cover Workforce Logistics</a:t>
            </a:r>
          </a:p>
        </p:txBody>
      </p:sp>
      <p:sp>
        <p:nvSpPr>
          <p:cNvPr id="398" name="Slide Number"/>
          <p:cNvSpPr txBox="1"/>
          <p:nvPr>
            <p:ph type="sldNum" sz="quarter" idx="4294967295"/>
          </p:nvPr>
        </p:nvSpPr>
        <p:spPr>
          <a:xfrm>
            <a:off x="11983886" y="13144502"/>
            <a:ext cx="41314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CASH REQUIREMENTS"/>
          <p:cNvSpPr txBox="1"/>
          <p:nvPr>
            <p:ph type="title"/>
          </p:nvPr>
        </p:nvSpPr>
        <p:spPr>
          <a:xfrm>
            <a:off x="2374900" y="888999"/>
            <a:ext cx="19621500" cy="1774073"/>
          </a:xfrm>
          <a:prstGeom prst="rect">
            <a:avLst/>
          </a:prstGeom>
        </p:spPr>
        <p:txBody>
          <a:bodyPr/>
          <a:lstStyle>
            <a:lvl1pPr defTabSz="701675">
              <a:defRPr sz="8500"/>
            </a:lvl1pPr>
          </a:lstStyle>
          <a:p>
            <a:pPr/>
            <a:r>
              <a:t>Cash Requirements</a:t>
            </a:r>
          </a:p>
        </p:txBody>
      </p:sp>
      <p:sp>
        <p:nvSpPr>
          <p:cNvPr id="401" name="CASH NEEDED FOR LOCATION, FURNISHING, UTILITIES, SIGNAGE, SPECIAL FACILITIES - LEASE OR BUY…"/>
          <p:cNvSpPr txBox="1"/>
          <p:nvPr>
            <p:ph type="body" idx="1"/>
          </p:nvPr>
        </p:nvSpPr>
        <p:spPr>
          <a:xfrm>
            <a:off x="2374900" y="3248507"/>
            <a:ext cx="19621500" cy="9070493"/>
          </a:xfrm>
          <a:prstGeom prst="rect">
            <a:avLst/>
          </a:prstGeom>
        </p:spPr>
        <p:txBody>
          <a:bodyPr/>
          <a:lstStyle/>
          <a:p>
            <a:pPr marL="462277" indent="-462277" defTabSz="577850">
              <a:spcBef>
                <a:spcPts val="2900"/>
              </a:spcBef>
              <a:buBlip>
                <a:blip r:embed="rId2"/>
              </a:buBlip>
              <a:defRPr sz="3600"/>
            </a:pPr>
            <a:r>
              <a:t>Cash Needed For Location, Furnishing, Utilities, Signage, Special Facilities - Lease Or Buy</a:t>
            </a:r>
          </a:p>
          <a:p>
            <a:pPr marL="462277" indent="-462277" defTabSz="577850">
              <a:spcBef>
                <a:spcPts val="2900"/>
              </a:spcBef>
              <a:buBlip>
                <a:blip r:embed="rId2"/>
              </a:buBlip>
              <a:defRPr sz="3600"/>
            </a:pPr>
            <a:r>
              <a:t>Cash Needed For Workforce Pay For 6 Months To 1 Year</a:t>
            </a:r>
          </a:p>
          <a:p>
            <a:pPr marL="462277" indent="-462277" defTabSz="577850">
              <a:spcBef>
                <a:spcPts val="2900"/>
              </a:spcBef>
              <a:buBlip>
                <a:blip r:embed="rId2"/>
              </a:buBlip>
              <a:defRPr sz="3600"/>
            </a:pPr>
            <a:r>
              <a:t>Cash Needed To Execute Promotion Strategy</a:t>
            </a:r>
          </a:p>
          <a:p>
            <a:pPr marL="462277" indent="-462277" defTabSz="577850">
              <a:spcBef>
                <a:spcPts val="2900"/>
              </a:spcBef>
              <a:buBlip>
                <a:blip r:embed="rId2"/>
              </a:buBlip>
              <a:defRPr sz="3600"/>
            </a:pPr>
            <a:r>
              <a:t>Cash Needed For Inventory, Materials</a:t>
            </a:r>
          </a:p>
          <a:p>
            <a:pPr marL="462277" indent="-462277" defTabSz="577850">
              <a:spcBef>
                <a:spcPts val="2900"/>
              </a:spcBef>
              <a:buBlip>
                <a:blip r:embed="rId2"/>
              </a:buBlip>
              <a:defRPr sz="3600"/>
            </a:pPr>
            <a:r>
              <a:t>Cash Needed For Production Equipment - Lease Or Buy</a:t>
            </a:r>
          </a:p>
          <a:p>
            <a:pPr marL="462277" indent="-462277" defTabSz="577850">
              <a:spcBef>
                <a:spcPts val="2900"/>
              </a:spcBef>
              <a:buBlip>
                <a:blip r:embed="rId2"/>
              </a:buBlip>
              <a:defRPr sz="3600"/>
            </a:pPr>
            <a:r>
              <a:t>Cash Needed For Insurance, Benefits</a:t>
            </a:r>
          </a:p>
          <a:p>
            <a:pPr marL="462277" indent="-462277" defTabSz="577850">
              <a:spcBef>
                <a:spcPts val="2900"/>
              </a:spcBef>
              <a:buBlip>
                <a:blip r:embed="rId2"/>
              </a:buBlip>
              <a:defRPr sz="3600"/>
            </a:pPr>
            <a:r>
              <a:t>Source Of Cash - Other Operations, Loans, Venture Capital, Stock Offering, Angel Investors, Partnerships With Vendors/Collaborators.</a:t>
            </a:r>
          </a:p>
        </p:txBody>
      </p:sp>
      <p:sp>
        <p:nvSpPr>
          <p:cNvPr id="402" name="Slide Number"/>
          <p:cNvSpPr txBox="1"/>
          <p:nvPr>
            <p:ph type="sldNum" sz="quarter" idx="4294967295"/>
          </p:nvPr>
        </p:nvSpPr>
        <p:spPr>
          <a:xfrm>
            <a:off x="11978154" y="13144502"/>
            <a:ext cx="42460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METHODS"/>
          <p:cNvSpPr txBox="1"/>
          <p:nvPr>
            <p:ph type="title"/>
          </p:nvPr>
        </p:nvSpPr>
        <p:spPr>
          <a:prstGeom prst="rect">
            <a:avLst/>
          </a:prstGeom>
        </p:spPr>
        <p:txBody>
          <a:bodyPr/>
          <a:lstStyle/>
          <a:p>
            <a:pPr/>
            <a:r>
              <a:t>Methods</a:t>
            </a:r>
          </a:p>
        </p:txBody>
      </p:sp>
      <p:sp>
        <p:nvSpPr>
          <p:cNvPr id="405" name="METRICS AND STANDARDS FOR WORKFORCE - TURNOVER, REVENUE PER FTE, PROFIT PER FTE, OUTPUT PER FTE ETC…"/>
          <p:cNvSpPr txBox="1"/>
          <p:nvPr>
            <p:ph type="body" idx="1"/>
          </p:nvPr>
        </p:nvSpPr>
        <p:spPr>
          <a:xfrm>
            <a:off x="2374900" y="3247305"/>
            <a:ext cx="19621500" cy="9071697"/>
          </a:xfrm>
          <a:prstGeom prst="rect">
            <a:avLst/>
          </a:prstGeom>
        </p:spPr>
        <p:txBody>
          <a:bodyPr/>
          <a:lstStyle/>
          <a:p>
            <a:pPr marL="541527" indent="-541527" defTabSz="676909">
              <a:spcBef>
                <a:spcPts val="3400"/>
              </a:spcBef>
              <a:buBlip>
                <a:blip r:embed="rId2"/>
              </a:buBlip>
              <a:defRPr sz="4200"/>
            </a:pPr>
            <a:r>
              <a:t>Metrics And Standards For Workforce - Turnover, Revenue Per FTE, Profit Per FTE, Output Per FTE Etc</a:t>
            </a:r>
          </a:p>
          <a:p>
            <a:pPr marL="541527" indent="-541527" defTabSz="676909">
              <a:spcBef>
                <a:spcPts val="3400"/>
              </a:spcBef>
              <a:buBlip>
                <a:blip r:embed="rId2"/>
              </a:buBlip>
              <a:defRPr sz="4200"/>
            </a:pPr>
            <a:r>
              <a:t>Metrics For Logistics - Revenue/Sq. Ft., Inventory/Sq/Ft., Transportation Costs, Delivery Cost/Unit</a:t>
            </a:r>
          </a:p>
          <a:p>
            <a:pPr marL="541527" indent="-541527" defTabSz="676909">
              <a:spcBef>
                <a:spcPts val="3400"/>
              </a:spcBef>
              <a:buBlip>
                <a:blip r:embed="rId2"/>
              </a:buBlip>
              <a:defRPr sz="4200"/>
            </a:pPr>
            <a:r>
              <a:t>Metrics For Cash Requirements - Days In Receivable, Discounts Earned, Inventory Turns, Days In Inventory, Cash Reserves, </a:t>
            </a:r>
          </a:p>
          <a:p>
            <a:pPr marL="541527" indent="-541527" defTabSz="676909">
              <a:spcBef>
                <a:spcPts val="3400"/>
              </a:spcBef>
              <a:buBlip>
                <a:blip r:embed="rId2"/>
              </a:buBlip>
              <a:defRPr sz="4200"/>
            </a:pPr>
            <a:r>
              <a:t>Metrics For Machinery - Machinery Time In Use, Units Per Hour, Running Waste, Non Running Waste, R&amp;M Cost Per Unit, </a:t>
            </a:r>
          </a:p>
        </p:txBody>
      </p:sp>
      <p:sp>
        <p:nvSpPr>
          <p:cNvPr id="406" name="Slide Number"/>
          <p:cNvSpPr txBox="1"/>
          <p:nvPr>
            <p:ph type="sldNum" sz="quarter" idx="4294967295"/>
          </p:nvPr>
        </p:nvSpPr>
        <p:spPr>
          <a:xfrm>
            <a:off x="11988648" y="13144502"/>
            <a:ext cx="403623"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CAPITAL REQUIREMENTS"/>
          <p:cNvSpPr txBox="1"/>
          <p:nvPr>
            <p:ph type="title"/>
          </p:nvPr>
        </p:nvSpPr>
        <p:spPr>
          <a:xfrm>
            <a:off x="2374900" y="888999"/>
            <a:ext cx="19621500" cy="1767754"/>
          </a:xfrm>
          <a:prstGeom prst="rect">
            <a:avLst/>
          </a:prstGeom>
        </p:spPr>
        <p:txBody>
          <a:bodyPr/>
          <a:lstStyle>
            <a:lvl1pPr defTabSz="701675">
              <a:defRPr sz="8500"/>
            </a:lvl1pPr>
          </a:lstStyle>
          <a:p>
            <a:pPr/>
            <a:r>
              <a:t>Capital Requirements</a:t>
            </a:r>
          </a:p>
        </p:txBody>
      </p:sp>
      <p:sp>
        <p:nvSpPr>
          <p:cNvPr id="409" name="WHAT PRODUCTION EQUIPMENT WILL BE REQUIRED.…"/>
          <p:cNvSpPr txBox="1"/>
          <p:nvPr>
            <p:ph type="body" idx="1"/>
          </p:nvPr>
        </p:nvSpPr>
        <p:spPr>
          <a:xfrm>
            <a:off x="2374900" y="2892725"/>
            <a:ext cx="19621500" cy="9426276"/>
          </a:xfrm>
          <a:prstGeom prst="rect">
            <a:avLst/>
          </a:prstGeom>
        </p:spPr>
        <p:txBody>
          <a:bodyPr/>
          <a:lstStyle/>
          <a:p>
            <a:pPr>
              <a:buBlip>
                <a:blip r:embed="rId2"/>
              </a:buBlip>
            </a:pPr>
            <a:r>
              <a:t>What Production Equipment Will Be Required.</a:t>
            </a:r>
          </a:p>
          <a:p>
            <a:pPr>
              <a:buBlip>
                <a:blip r:embed="rId2"/>
              </a:buBlip>
            </a:pPr>
            <a:r>
              <a:t>Will A Building Be Required?</a:t>
            </a:r>
          </a:p>
          <a:p>
            <a:pPr>
              <a:buBlip>
                <a:blip r:embed="rId2"/>
              </a:buBlip>
            </a:pPr>
            <a:r>
              <a:t>Will Furnishings Be Required?</a:t>
            </a:r>
          </a:p>
          <a:p>
            <a:pPr>
              <a:buBlip>
                <a:blip r:embed="rId2"/>
              </a:buBlip>
            </a:pPr>
            <a:r>
              <a:t>Is It Better To Buy Or Lease?</a:t>
            </a:r>
          </a:p>
          <a:p>
            <a:pPr>
              <a:buBlip>
                <a:blip r:embed="rId2"/>
              </a:buBlip>
            </a:pPr>
            <a:r>
              <a:t>Will Capital Come From Stock Offering, Loan, Angel Investors, Venture Capitalists, Personal Or Other? </a:t>
            </a:r>
          </a:p>
        </p:txBody>
      </p:sp>
      <p:sp>
        <p:nvSpPr>
          <p:cNvPr id="410" name="Slide Number"/>
          <p:cNvSpPr txBox="1"/>
          <p:nvPr>
            <p:ph type="sldNum" sz="quarter" idx="4294967295"/>
          </p:nvPr>
        </p:nvSpPr>
        <p:spPr>
          <a:xfrm>
            <a:off x="11982993" y="13144502"/>
            <a:ext cx="414934"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Execution"/>
          <p:cNvSpPr txBox="1"/>
          <p:nvPr>
            <p:ph type="title"/>
          </p:nvPr>
        </p:nvSpPr>
        <p:spPr>
          <a:xfrm>
            <a:off x="2374900" y="889000"/>
            <a:ext cx="19621500" cy="10692391"/>
          </a:xfrm>
          <a:prstGeom prst="rect">
            <a:avLst/>
          </a:prstGeom>
        </p:spPr>
        <p:txBody>
          <a:bodyPr/>
          <a:lstStyle>
            <a:lvl1pPr>
              <a:defRPr sz="15100"/>
            </a:lvl1pPr>
          </a:lstStyle>
          <a:p>
            <a:pPr/>
            <a:r>
              <a:t>Execution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Mission"/>
          <p:cNvSpPr txBox="1"/>
          <p:nvPr>
            <p:ph type="ctrTitle"/>
          </p:nvPr>
        </p:nvSpPr>
        <p:spPr>
          <a:xfrm>
            <a:off x="2374900" y="2387600"/>
            <a:ext cx="19621500" cy="1728448"/>
          </a:xfrm>
          <a:prstGeom prst="rect">
            <a:avLst/>
          </a:prstGeom>
        </p:spPr>
        <p:txBody>
          <a:bodyPr/>
          <a:lstStyle>
            <a:lvl1pPr>
              <a:defRPr sz="7500"/>
            </a:lvl1pPr>
          </a:lstStyle>
          <a:p>
            <a:pPr/>
            <a:r>
              <a:t>Mission</a:t>
            </a:r>
          </a:p>
        </p:txBody>
      </p:sp>
      <p:sp>
        <p:nvSpPr>
          <p:cNvPr id="137" name="A Mission Statement Provides A Guiding Light For Executives And Strategists  Build An Enterprise"/>
          <p:cNvSpPr txBox="1"/>
          <p:nvPr>
            <p:ph type="subTitle" sz="half" idx="1"/>
          </p:nvPr>
        </p:nvSpPr>
        <p:spPr>
          <a:xfrm>
            <a:off x="2374899" y="4406900"/>
            <a:ext cx="19621502" cy="4902200"/>
          </a:xfrm>
          <a:prstGeom prst="rect">
            <a:avLst/>
          </a:prstGeom>
        </p:spPr>
        <p:txBody>
          <a:bodyPr/>
          <a:lstStyle>
            <a:lvl1pPr>
              <a:defRPr sz="5200"/>
            </a:lvl1pPr>
          </a:lstStyle>
          <a:p>
            <a:pPr/>
            <a:r>
              <a:t>A Mission Statement Provides A Guiding Light For Executives And Strategists To Build An Enterprise</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EXECUTION"/>
          <p:cNvSpPr txBox="1"/>
          <p:nvPr>
            <p:ph type="title"/>
          </p:nvPr>
        </p:nvSpPr>
        <p:spPr>
          <a:xfrm>
            <a:off x="2381250" y="889000"/>
            <a:ext cx="19621500" cy="2959100"/>
          </a:xfrm>
          <a:prstGeom prst="rect">
            <a:avLst/>
          </a:prstGeom>
        </p:spPr>
        <p:txBody>
          <a:bodyPr/>
          <a:lstStyle>
            <a:lvl1pPr>
              <a:defRPr sz="7500"/>
            </a:lvl1pPr>
          </a:lstStyle>
          <a:p>
            <a:pPr/>
            <a:r>
              <a:t>Execution</a:t>
            </a:r>
          </a:p>
        </p:txBody>
      </p:sp>
      <p:sp>
        <p:nvSpPr>
          <p:cNvPr id="415" name="ACTIONS THAT ALLOW TACTICS TO BE SUCCESSFULLY IMPLEMENTED"/>
          <p:cNvSpPr txBox="1"/>
          <p:nvPr>
            <p:ph type="body" idx="1"/>
          </p:nvPr>
        </p:nvSpPr>
        <p:spPr>
          <a:prstGeom prst="rect">
            <a:avLst/>
          </a:prstGeom>
        </p:spPr>
        <p:txBody>
          <a:bodyPr/>
          <a:lstStyle/>
          <a:p>
            <a:pPr>
              <a:buBlip>
                <a:blip r:embed="rId2"/>
              </a:buBlip>
            </a:pPr>
            <a:r>
              <a:t>Actions That Allow Tactics To Be Successfully Implemented</a:t>
            </a:r>
          </a:p>
          <a:p>
            <a:pPr>
              <a:buBlip>
                <a:blip r:embed="rId2"/>
              </a:buBlip>
            </a:pPr>
            <a:r>
              <a:t>Planning</a:t>
            </a:r>
          </a:p>
          <a:p>
            <a:pPr>
              <a:buBlip>
                <a:blip r:embed="rId2"/>
              </a:buBlip>
            </a:pPr>
            <a:r>
              <a:t>Organizing</a:t>
            </a:r>
          </a:p>
          <a:p>
            <a:pPr>
              <a:buBlip>
                <a:blip r:embed="rId2"/>
              </a:buBlip>
            </a:pPr>
            <a:r>
              <a:t>Directing</a:t>
            </a:r>
          </a:p>
          <a:p>
            <a:pPr>
              <a:buBlip>
                <a:blip r:embed="rId2"/>
              </a:buBlip>
            </a:pPr>
            <a:r>
              <a:t>Controlling</a:t>
            </a:r>
          </a:p>
        </p:txBody>
      </p:sp>
      <p:sp>
        <p:nvSpPr>
          <p:cNvPr id="416" name="Slide Number"/>
          <p:cNvSpPr txBox="1"/>
          <p:nvPr>
            <p:ph type="sldNum" sz="quarter" idx="4294967295"/>
          </p:nvPr>
        </p:nvSpPr>
        <p:spPr>
          <a:xfrm>
            <a:off x="11951812" y="13144502"/>
            <a:ext cx="477293"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8" name="Image" descr="Image"/>
          <p:cNvPicPr>
            <a:picLocks noChangeAspect="1"/>
          </p:cNvPicPr>
          <p:nvPr/>
        </p:nvPicPr>
        <p:blipFill>
          <a:blip r:embed="rId3">
            <a:extLst/>
          </a:blip>
          <a:stretch>
            <a:fillRect/>
          </a:stretch>
        </p:blipFill>
        <p:spPr>
          <a:xfrm>
            <a:off x="3511898" y="677324"/>
            <a:ext cx="16256115" cy="12192090"/>
          </a:xfrm>
          <a:prstGeom prst="rect">
            <a:avLst/>
          </a:prstGeom>
          <a:ln w="12700">
            <a:miter lim="400000"/>
          </a:ln>
        </p:spPr>
      </p:pic>
      <p:sp>
        <p:nvSpPr>
          <p:cNvPr id="419" name="Slide Number"/>
          <p:cNvSpPr txBox="1"/>
          <p:nvPr>
            <p:ph type="sldNum" sz="quarter" idx="4294967295"/>
          </p:nvPr>
        </p:nvSpPr>
        <p:spPr>
          <a:xfrm>
            <a:off x="12014469" y="13144502"/>
            <a:ext cx="35198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PLANNING"/>
          <p:cNvSpPr txBox="1"/>
          <p:nvPr>
            <p:ph type="title"/>
          </p:nvPr>
        </p:nvSpPr>
        <p:spPr>
          <a:xfrm>
            <a:off x="2374900" y="888999"/>
            <a:ext cx="19621500" cy="2078973"/>
          </a:xfrm>
          <a:prstGeom prst="rect">
            <a:avLst/>
          </a:prstGeom>
        </p:spPr>
        <p:txBody>
          <a:bodyPr/>
          <a:lstStyle/>
          <a:p>
            <a:pPr/>
            <a:r>
              <a:t>Planning</a:t>
            </a:r>
          </a:p>
        </p:txBody>
      </p:sp>
      <p:sp>
        <p:nvSpPr>
          <p:cNvPr id="424" name="WORKFORCE ORGANIZATION, REPORTING AND MEASURING…"/>
          <p:cNvSpPr txBox="1"/>
          <p:nvPr>
            <p:ph type="body" idx="1"/>
          </p:nvPr>
        </p:nvSpPr>
        <p:spPr>
          <a:xfrm>
            <a:off x="2374900" y="3502652"/>
            <a:ext cx="19621500" cy="8816349"/>
          </a:xfrm>
          <a:prstGeom prst="rect">
            <a:avLst/>
          </a:prstGeom>
        </p:spPr>
        <p:txBody>
          <a:bodyPr/>
          <a:lstStyle/>
          <a:p>
            <a:pPr marL="627379" indent="-627379" defTabSz="784225">
              <a:spcBef>
                <a:spcPts val="3900"/>
              </a:spcBef>
              <a:buBlip>
                <a:blip r:embed="rId2"/>
              </a:buBlip>
              <a:defRPr sz="4900"/>
            </a:pPr>
            <a:r>
              <a:t>Workforce Organization, Reporting And Measuring</a:t>
            </a:r>
          </a:p>
          <a:p>
            <a:pPr marL="627379" indent="-627379" defTabSz="784225">
              <a:spcBef>
                <a:spcPts val="3900"/>
              </a:spcBef>
              <a:buBlip>
                <a:blip r:embed="rId2"/>
              </a:buBlip>
              <a:defRPr sz="4900"/>
            </a:pPr>
            <a:r>
              <a:t>Cash Flow Design - How Money Will Be Collected, Used And Invested</a:t>
            </a:r>
          </a:p>
          <a:p>
            <a:pPr marL="627379" indent="-627379" defTabSz="784225">
              <a:spcBef>
                <a:spcPts val="3900"/>
              </a:spcBef>
              <a:buBlip>
                <a:blip r:embed="rId2"/>
              </a:buBlip>
              <a:defRPr sz="4900"/>
            </a:pPr>
            <a:r>
              <a:t>What Methods, KPIs And Other Metrics To Track Success</a:t>
            </a:r>
          </a:p>
          <a:p>
            <a:pPr marL="627379" indent="-627379" defTabSz="784225">
              <a:spcBef>
                <a:spcPts val="3900"/>
              </a:spcBef>
              <a:buBlip>
                <a:blip r:embed="rId2"/>
              </a:buBlip>
              <a:defRPr sz="4900"/>
            </a:pPr>
            <a:r>
              <a:t>Lease Or Buy Machinery, How Will Machinery Be Utilized</a:t>
            </a:r>
          </a:p>
        </p:txBody>
      </p:sp>
      <p:sp>
        <p:nvSpPr>
          <p:cNvPr id="425" name="Slide Number"/>
          <p:cNvSpPr txBox="1"/>
          <p:nvPr>
            <p:ph type="sldNum" sz="quarter" idx="4294967295"/>
          </p:nvPr>
        </p:nvSpPr>
        <p:spPr>
          <a:xfrm>
            <a:off x="11975627" y="13144502"/>
            <a:ext cx="429667"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ORGANIZING"/>
          <p:cNvSpPr txBox="1"/>
          <p:nvPr>
            <p:ph type="title"/>
          </p:nvPr>
        </p:nvSpPr>
        <p:spPr>
          <a:xfrm>
            <a:off x="1760041" y="1083164"/>
            <a:ext cx="19621502" cy="1865530"/>
          </a:xfrm>
          <a:prstGeom prst="rect">
            <a:avLst/>
          </a:prstGeom>
        </p:spPr>
        <p:txBody>
          <a:bodyPr/>
          <a:lstStyle>
            <a:lvl1pPr defTabSz="742950">
              <a:defRPr sz="9000"/>
            </a:lvl1pPr>
          </a:lstStyle>
          <a:p>
            <a:pPr/>
            <a:r>
              <a:t>Organizing</a:t>
            </a:r>
          </a:p>
        </p:txBody>
      </p:sp>
      <p:sp>
        <p:nvSpPr>
          <p:cNvPr id="428" name="ORGANIZING WORKFORCE IN A MANNER THAT PROMOTES EFFICIENCY AND EFFECTIVENESS…"/>
          <p:cNvSpPr txBox="1"/>
          <p:nvPr>
            <p:ph type="body" idx="1"/>
          </p:nvPr>
        </p:nvSpPr>
        <p:spPr>
          <a:xfrm>
            <a:off x="2374900" y="2976851"/>
            <a:ext cx="19621500" cy="9342151"/>
          </a:xfrm>
          <a:prstGeom prst="rect">
            <a:avLst/>
          </a:prstGeom>
        </p:spPr>
        <p:txBody>
          <a:bodyPr/>
          <a:lstStyle/>
          <a:p>
            <a:pPr marL="627379" indent="-627379" defTabSz="784225">
              <a:spcBef>
                <a:spcPts val="3900"/>
              </a:spcBef>
              <a:buBlip>
                <a:blip r:embed="rId2"/>
              </a:buBlip>
              <a:defRPr sz="4900"/>
            </a:pPr>
            <a:r>
              <a:t>Organizing Workforce In A Manner That Promotes Efficiency And Effectiveness</a:t>
            </a:r>
          </a:p>
          <a:p>
            <a:pPr marL="627379" indent="-627379" defTabSz="784225">
              <a:spcBef>
                <a:spcPts val="3900"/>
              </a:spcBef>
              <a:buBlip>
                <a:blip r:embed="rId2"/>
              </a:buBlip>
              <a:defRPr sz="4900"/>
            </a:pPr>
            <a:r>
              <a:t>Establish Procedures That Insure Cash Is Handled In Accordance With The Plan</a:t>
            </a:r>
          </a:p>
          <a:p>
            <a:pPr marL="627379" indent="-627379" defTabSz="784225">
              <a:spcBef>
                <a:spcPts val="3900"/>
              </a:spcBef>
              <a:buBlip>
                <a:blip r:embed="rId2"/>
              </a:buBlip>
              <a:defRPr sz="4900"/>
            </a:pPr>
            <a:r>
              <a:t>Design Systems So That They Dovetail And Promote Success</a:t>
            </a:r>
          </a:p>
          <a:p>
            <a:pPr marL="627379" indent="-627379" defTabSz="784225">
              <a:spcBef>
                <a:spcPts val="3900"/>
              </a:spcBef>
              <a:buBlip>
                <a:blip r:embed="rId2"/>
              </a:buBlip>
              <a:defRPr sz="4900"/>
            </a:pPr>
            <a:r>
              <a:t>Layout Of Equipment And Workspace Should Support Production Efficiency</a:t>
            </a:r>
          </a:p>
        </p:txBody>
      </p:sp>
      <p:sp>
        <p:nvSpPr>
          <p:cNvPr id="429" name="Slide Number"/>
          <p:cNvSpPr txBox="1"/>
          <p:nvPr>
            <p:ph type="sldNum" sz="quarter" idx="4294967295"/>
          </p:nvPr>
        </p:nvSpPr>
        <p:spPr>
          <a:xfrm>
            <a:off x="11980315" y="13144502"/>
            <a:ext cx="420291"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DIRECTING"/>
          <p:cNvSpPr txBox="1"/>
          <p:nvPr>
            <p:ph type="title"/>
          </p:nvPr>
        </p:nvSpPr>
        <p:spPr>
          <a:xfrm>
            <a:off x="2374900" y="889000"/>
            <a:ext cx="19621500" cy="2313840"/>
          </a:xfrm>
          <a:prstGeom prst="rect">
            <a:avLst/>
          </a:prstGeom>
        </p:spPr>
        <p:txBody>
          <a:bodyPr/>
          <a:lstStyle/>
          <a:p>
            <a:pPr/>
            <a:r>
              <a:t>Directing</a:t>
            </a:r>
          </a:p>
        </p:txBody>
      </p:sp>
      <p:sp>
        <p:nvSpPr>
          <p:cNvPr id="432" name="ALIGN JOB DESCRIPTIONS AND STANDARDS OF PERFORMANCE WITH OVERALL COMPANY SUCCESS…"/>
          <p:cNvSpPr txBox="1"/>
          <p:nvPr>
            <p:ph type="body" idx="1"/>
          </p:nvPr>
        </p:nvSpPr>
        <p:spPr>
          <a:xfrm>
            <a:off x="2374900" y="3510742"/>
            <a:ext cx="19621500" cy="8808261"/>
          </a:xfrm>
          <a:prstGeom prst="rect">
            <a:avLst/>
          </a:prstGeom>
        </p:spPr>
        <p:txBody>
          <a:bodyPr/>
          <a:lstStyle/>
          <a:p>
            <a:pPr marL="581151" indent="-581151" defTabSz="726440">
              <a:spcBef>
                <a:spcPts val="3600"/>
              </a:spcBef>
              <a:buBlip>
                <a:blip r:embed="rId2"/>
              </a:buBlip>
              <a:defRPr sz="4500"/>
            </a:pPr>
            <a:r>
              <a:t>Align Job Descriptions And Standards Of Performance With Overall Company Success</a:t>
            </a:r>
          </a:p>
          <a:p>
            <a:pPr marL="581151" indent="-581151" defTabSz="726440">
              <a:spcBef>
                <a:spcPts val="3600"/>
              </a:spcBef>
              <a:buBlip>
                <a:blip r:embed="rId2"/>
              </a:buBlip>
              <a:defRPr sz="4500"/>
            </a:pPr>
            <a:r>
              <a:t>Set Cash Use And Management Procedures To Match Success Requirements</a:t>
            </a:r>
          </a:p>
          <a:p>
            <a:pPr marL="581151" indent="-581151" defTabSz="726440">
              <a:spcBef>
                <a:spcPts val="3600"/>
              </a:spcBef>
              <a:buBlip>
                <a:blip r:embed="rId2"/>
              </a:buBlip>
              <a:defRPr sz="4500"/>
            </a:pPr>
            <a:r>
              <a:t>Choose Metrics To Regularly Measure Success Of All Segments Of The Business</a:t>
            </a:r>
          </a:p>
          <a:p>
            <a:pPr marL="581151" indent="-581151" defTabSz="726440">
              <a:spcBef>
                <a:spcPts val="3600"/>
              </a:spcBef>
              <a:buBlip>
                <a:blip r:embed="rId2"/>
              </a:buBlip>
              <a:defRPr sz="4500"/>
            </a:pPr>
            <a:r>
              <a:t>Set Operating Procedures For Production That Assure Meeting Corporate Goals</a:t>
            </a:r>
          </a:p>
        </p:txBody>
      </p:sp>
      <p:sp>
        <p:nvSpPr>
          <p:cNvPr id="433" name="Slide Number"/>
          <p:cNvSpPr txBox="1"/>
          <p:nvPr>
            <p:ph type="sldNum" sz="quarter" idx="4294967295"/>
          </p:nvPr>
        </p:nvSpPr>
        <p:spPr>
          <a:xfrm>
            <a:off x="11952558" y="13144502"/>
            <a:ext cx="475804"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CONTROLLING"/>
          <p:cNvSpPr txBox="1"/>
          <p:nvPr>
            <p:ph type="title"/>
          </p:nvPr>
        </p:nvSpPr>
        <p:spPr>
          <a:xfrm>
            <a:off x="2374900" y="888996"/>
            <a:ext cx="19621500" cy="2169238"/>
          </a:xfrm>
          <a:prstGeom prst="rect">
            <a:avLst/>
          </a:prstGeom>
        </p:spPr>
        <p:txBody>
          <a:bodyPr/>
          <a:lstStyle/>
          <a:p>
            <a:pPr/>
            <a:r>
              <a:t>Controlling</a:t>
            </a:r>
          </a:p>
        </p:txBody>
      </p:sp>
      <p:sp>
        <p:nvSpPr>
          <p:cNvPr id="436" name="MEASURE EFFECTIVENESS OF WORKFORCE AGAINST GOALS ESTABLISHED FOR SUCCESS (STANDARDS OF PERFORMANCE AND KPIs)…"/>
          <p:cNvSpPr txBox="1"/>
          <p:nvPr>
            <p:ph type="body" idx="1"/>
          </p:nvPr>
        </p:nvSpPr>
        <p:spPr>
          <a:xfrm>
            <a:off x="2374900" y="3245852"/>
            <a:ext cx="19621500" cy="9073151"/>
          </a:xfrm>
          <a:prstGeom prst="rect">
            <a:avLst/>
          </a:prstGeom>
        </p:spPr>
        <p:txBody>
          <a:bodyPr/>
          <a:lstStyle/>
          <a:p>
            <a:pPr marL="528319" indent="-528319" defTabSz="660400">
              <a:spcBef>
                <a:spcPts val="3300"/>
              </a:spcBef>
              <a:buBlip>
                <a:blip r:embed="rId2"/>
              </a:buBlip>
              <a:defRPr sz="4100"/>
            </a:pPr>
            <a:r>
              <a:t>Measure Effectiveness Of Workforce Against Goals Established For Success (Standards Of Performance And KPIs)</a:t>
            </a:r>
          </a:p>
          <a:p>
            <a:pPr marL="528319" indent="-528319" defTabSz="660400">
              <a:spcBef>
                <a:spcPts val="3300"/>
              </a:spcBef>
              <a:buBlip>
                <a:blip r:embed="rId2"/>
              </a:buBlip>
              <a:defRPr sz="4100"/>
            </a:pPr>
            <a:r>
              <a:t>Measure Cash Use Against Established Goals For Success(Standards Of Performance And KPIs)</a:t>
            </a:r>
          </a:p>
          <a:p>
            <a:pPr marL="528319" indent="-528319" defTabSz="660400">
              <a:spcBef>
                <a:spcPts val="3300"/>
              </a:spcBef>
              <a:buBlip>
                <a:blip r:embed="rId2"/>
              </a:buBlip>
              <a:defRPr sz="4100"/>
            </a:pPr>
            <a:r>
              <a:t>Measure Procedures Established Against Established Goals For Success(Standards Of Performance And KPIs)</a:t>
            </a:r>
          </a:p>
          <a:p>
            <a:pPr marL="528319" indent="-528319" defTabSz="660400">
              <a:spcBef>
                <a:spcPts val="3300"/>
              </a:spcBef>
              <a:buBlip>
                <a:blip r:embed="rId2"/>
              </a:buBlip>
              <a:defRPr sz="4100"/>
            </a:pPr>
            <a:r>
              <a:t>Measure Equipment Use And Production Against Established Goals For Success(Standards Of Performance And KPIs)</a:t>
            </a:r>
          </a:p>
        </p:txBody>
      </p:sp>
      <p:sp>
        <p:nvSpPr>
          <p:cNvPr id="437" name="Slide Number"/>
          <p:cNvSpPr txBox="1"/>
          <p:nvPr>
            <p:ph type="sldNum" sz="quarter" idx="4294967295"/>
          </p:nvPr>
        </p:nvSpPr>
        <p:spPr>
          <a:xfrm>
            <a:off x="11978157" y="13144502"/>
            <a:ext cx="424607"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TANDARDS OF PERFORMANCE…"/>
          <p:cNvSpPr txBox="1"/>
          <p:nvPr>
            <p:ph type="body" idx="1"/>
          </p:nvPr>
        </p:nvSpPr>
        <p:spPr>
          <a:xfrm>
            <a:off x="2381249" y="4717017"/>
            <a:ext cx="19621502" cy="7696935"/>
          </a:xfrm>
          <a:prstGeom prst="rect">
            <a:avLst/>
          </a:prstGeom>
        </p:spPr>
        <p:txBody>
          <a:bodyPr/>
          <a:lstStyle/>
          <a:p>
            <a:pPr lvl="8" marL="0" indent="3657600" defTabSz="457200">
              <a:spcBef>
                <a:spcPts val="0"/>
              </a:spcBef>
              <a:buSzTx/>
              <a:buNone/>
              <a:defRPr sz="1100">
                <a:solidFill>
                  <a:srgbClr val="000000"/>
                </a:solidFill>
                <a:latin typeface="+mn-lt"/>
                <a:ea typeface="+mn-ea"/>
                <a:cs typeface="+mn-cs"/>
                <a:sym typeface="Helvetica Neue"/>
              </a:defRPr>
            </a:pPr>
            <a:r>
              <a:t>	                        </a:t>
            </a:r>
            <a:r>
              <a:rPr sz="3100"/>
              <a:t>     Standards Of Performance - Sales</a:t>
            </a:r>
            <a:endParaRPr sz="3300"/>
          </a:p>
          <a:p>
            <a:pPr lvl="3" marL="0" indent="1371600" defTabSz="457200">
              <a:spcBef>
                <a:spcPts val="0"/>
              </a:spcBef>
              <a:buSzTx/>
              <a:buNone/>
              <a:defRPr sz="3300">
                <a:solidFill>
                  <a:srgbClr val="000000"/>
                </a:solidFill>
                <a:latin typeface="+mn-lt"/>
                <a:ea typeface="+mn-ea"/>
                <a:cs typeface="+mn-cs"/>
                <a:sym typeface="Helvetica Neue"/>
              </a:defRPr>
            </a:pPr>
            <a:r>
              <a:t>						            	Account Executive</a:t>
            </a:r>
          </a:p>
          <a:p>
            <a:pPr marL="0" indent="0" defTabSz="457200">
              <a:spcBef>
                <a:spcPts val="0"/>
              </a:spcBef>
              <a:buSzTx/>
              <a:buNone/>
              <a:defRPr sz="3300">
                <a:solidFill>
                  <a:srgbClr val="000000"/>
                </a:solidFill>
                <a:latin typeface="+mn-lt"/>
                <a:ea typeface="+mn-ea"/>
                <a:cs typeface="+mn-cs"/>
                <a:sym typeface="Helvetica Neue"/>
              </a:defRPr>
            </a:pPr>
          </a:p>
          <a:p>
            <a:pPr lvl="6" marL="0" indent="2743200" defTabSz="457200">
              <a:spcBef>
                <a:spcPts val="0"/>
              </a:spcBef>
              <a:buSzTx/>
              <a:buNone/>
              <a:defRPr sz="3300">
                <a:solidFill>
                  <a:srgbClr val="000000"/>
                </a:solidFill>
                <a:latin typeface="+mn-lt"/>
                <a:ea typeface="+mn-ea"/>
                <a:cs typeface="+mn-cs"/>
                <a:sym typeface="Helvetica Neue"/>
              </a:defRPr>
            </a:pPr>
            <a:r>
              <a:t>Responsibility				Standard				    Metric (4 = 100%)</a:t>
            </a:r>
          </a:p>
          <a:p>
            <a:pPr marL="0" indent="0" defTabSz="457200">
              <a:spcBef>
                <a:spcPts val="0"/>
              </a:spcBef>
              <a:buSzTx/>
              <a:buNone/>
              <a:defRPr sz="2600">
                <a:solidFill>
                  <a:srgbClr val="000000"/>
                </a:solidFill>
                <a:latin typeface="+mn-lt"/>
                <a:ea typeface="+mn-ea"/>
                <a:cs typeface="+mn-cs"/>
                <a:sym typeface="Helvetica Neue"/>
              </a:defRPr>
            </a:pPr>
          </a:p>
          <a:p>
            <a:pPr marL="249380" indent="-249380" defTabSz="457200">
              <a:spcBef>
                <a:spcPts val="0"/>
              </a:spcBef>
              <a:buSzPct val="100000"/>
              <a:buAutoNum type="arabicPeriod" startAt="1"/>
              <a:defRPr sz="2600">
                <a:solidFill>
                  <a:srgbClr val="000000"/>
                </a:solidFill>
                <a:latin typeface="+mn-lt"/>
                <a:ea typeface="+mn-ea"/>
                <a:cs typeface="+mn-cs"/>
                <a:sym typeface="Helvetica Neue"/>
              </a:defRPr>
            </a:pPr>
            <a:r>
              <a:t>Provide Daily Sales Activity 		          1. Daily Entry In CRM			     20 Entries = 4,  15 To 19 = 2</a:t>
            </a:r>
          </a:p>
          <a:p>
            <a:pPr marL="249380" indent="-249380" defTabSz="457200">
              <a:spcBef>
                <a:spcPts val="0"/>
              </a:spcBef>
              <a:buSzPct val="100000"/>
              <a:buAutoNum type="arabicPeriod" startAt="1"/>
              <a:defRPr sz="2600">
                <a:solidFill>
                  <a:srgbClr val="000000"/>
                </a:solidFill>
                <a:latin typeface="+mn-lt"/>
                <a:ea typeface="+mn-ea"/>
                <a:cs typeface="+mn-cs"/>
                <a:sym typeface="Helvetica Neue"/>
              </a:defRPr>
            </a:pPr>
            <a:r>
              <a:t>2 Cold Calls Per Week                          2. Weekly Sales Report             2 Cold Calls  = 4, 1 Cc=2</a:t>
            </a:r>
          </a:p>
          <a:p>
            <a:pPr marL="196481" indent="-196481" defTabSz="457200">
              <a:spcBef>
                <a:spcPts val="0"/>
              </a:spcBef>
              <a:buSzPct val="100000"/>
              <a:buAutoNum type="arabicPeriod" startAt="1"/>
              <a:defRPr sz="2600">
                <a:solidFill>
                  <a:srgbClr val="000000"/>
                </a:solidFill>
                <a:latin typeface="+mn-lt"/>
                <a:ea typeface="+mn-ea"/>
                <a:cs typeface="+mn-cs"/>
                <a:sym typeface="Helvetica Neue"/>
              </a:defRPr>
            </a:pPr>
            <a:r>
              <a:t>5 Sales Per Month                                3. Monthly Sales Report            5 Sales = 4, 3 Sales = 2</a:t>
            </a:r>
          </a:p>
        </p:txBody>
      </p:sp>
      <p:sp>
        <p:nvSpPr>
          <p:cNvPr id="440" name="Slide Number"/>
          <p:cNvSpPr txBox="1"/>
          <p:nvPr>
            <p:ph type="sldNum" sz="quarter" idx="4294967295"/>
          </p:nvPr>
        </p:nvSpPr>
        <p:spPr>
          <a:xfrm>
            <a:off x="11972427" y="13144502"/>
            <a:ext cx="436067"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1" name="Standards of Performance Example"/>
          <p:cNvSpPr txBox="1"/>
          <p:nvPr>
            <p:ph type="title"/>
          </p:nvPr>
        </p:nvSpPr>
        <p:spPr>
          <a:prstGeom prst="rect">
            <a:avLst/>
          </a:prstGeom>
        </p:spPr>
        <p:txBody>
          <a:bodyPr/>
          <a:lstStyle>
            <a:lvl1pPr>
              <a:defRPr sz="7500"/>
            </a:lvl1pPr>
          </a:lstStyle>
          <a:p>
            <a:pPr/>
            <a:r>
              <a:t>Standards of Performance Example</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KEY PERFORMANCE INDICATORS FOR WORKFORCE"/>
          <p:cNvSpPr txBox="1"/>
          <p:nvPr>
            <p:ph type="title"/>
          </p:nvPr>
        </p:nvSpPr>
        <p:spPr>
          <a:xfrm>
            <a:off x="2374900" y="888999"/>
            <a:ext cx="19621500" cy="1513544"/>
          </a:xfrm>
          <a:prstGeom prst="rect">
            <a:avLst/>
          </a:prstGeom>
        </p:spPr>
        <p:txBody>
          <a:bodyPr/>
          <a:lstStyle>
            <a:lvl1pPr defTabSz="487044">
              <a:defRPr sz="5800"/>
            </a:lvl1pPr>
          </a:lstStyle>
          <a:p>
            <a:pPr/>
            <a:r>
              <a:t>Key Performance Indicators For Workforce</a:t>
            </a:r>
          </a:p>
        </p:txBody>
      </p:sp>
      <p:sp>
        <p:nvSpPr>
          <p:cNvPr id="444" name="PAYROLL AS A % OF REVENUES…"/>
          <p:cNvSpPr txBox="1"/>
          <p:nvPr>
            <p:ph type="body" idx="1"/>
          </p:nvPr>
        </p:nvSpPr>
        <p:spPr>
          <a:xfrm>
            <a:off x="2374900" y="2468241"/>
            <a:ext cx="19621500" cy="9850760"/>
          </a:xfrm>
          <a:prstGeom prst="rect">
            <a:avLst/>
          </a:prstGeom>
        </p:spPr>
        <p:txBody>
          <a:bodyPr/>
          <a:lstStyle/>
          <a:p>
            <a:pPr>
              <a:buBlip>
                <a:blip r:embed="rId2"/>
              </a:buBlip>
            </a:pPr>
            <a:r>
              <a:t>Payroll As A % Of Revenues</a:t>
            </a:r>
          </a:p>
          <a:p>
            <a:pPr>
              <a:buBlip>
                <a:blip r:embed="rId2"/>
              </a:buBlip>
            </a:pPr>
            <a:r>
              <a:t>Employee Turnover</a:t>
            </a:r>
          </a:p>
          <a:p>
            <a:pPr>
              <a:buBlip>
                <a:blip r:embed="rId2"/>
              </a:buBlip>
            </a:pPr>
            <a:r>
              <a:t>Payroll Actual Versus Budget</a:t>
            </a:r>
          </a:p>
          <a:p>
            <a:pPr>
              <a:buBlip>
                <a:blip r:embed="rId2"/>
              </a:buBlip>
            </a:pPr>
            <a:r>
              <a:t>Revenue Per Fte</a:t>
            </a:r>
          </a:p>
          <a:p>
            <a:pPr>
              <a:buBlip>
                <a:blip r:embed="rId2"/>
              </a:buBlip>
            </a:pPr>
            <a:r>
              <a:t>Units Sold / Employees</a:t>
            </a:r>
          </a:p>
        </p:txBody>
      </p:sp>
      <p:sp>
        <p:nvSpPr>
          <p:cNvPr id="445" name="Slide Number"/>
          <p:cNvSpPr txBox="1"/>
          <p:nvPr>
            <p:ph type="sldNum" sz="quarter" idx="4294967295"/>
          </p:nvPr>
        </p:nvSpPr>
        <p:spPr>
          <a:xfrm>
            <a:off x="11982918" y="13144502"/>
            <a:ext cx="415083"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KPIs FOR CASH MANAGEMENT"/>
          <p:cNvSpPr txBox="1"/>
          <p:nvPr>
            <p:ph type="title"/>
          </p:nvPr>
        </p:nvSpPr>
        <p:spPr>
          <a:xfrm>
            <a:off x="2374900" y="889000"/>
            <a:ext cx="19621500" cy="2060957"/>
          </a:xfrm>
          <a:prstGeom prst="rect">
            <a:avLst/>
          </a:prstGeom>
        </p:spPr>
        <p:txBody>
          <a:bodyPr/>
          <a:lstStyle/>
          <a:p>
            <a:pPr/>
            <a:r>
              <a:t>KPIs For Cash Management</a:t>
            </a:r>
          </a:p>
        </p:txBody>
      </p:sp>
      <p:sp>
        <p:nvSpPr>
          <p:cNvPr id="448" name="CASH ON HAND VS BUDGET…"/>
          <p:cNvSpPr txBox="1"/>
          <p:nvPr>
            <p:ph type="body" idx="1"/>
          </p:nvPr>
        </p:nvSpPr>
        <p:spPr>
          <a:prstGeom prst="rect">
            <a:avLst/>
          </a:prstGeom>
        </p:spPr>
        <p:txBody>
          <a:bodyPr/>
          <a:lstStyle/>
          <a:p>
            <a:pPr marL="600963" indent="-600963" defTabSz="751205">
              <a:spcBef>
                <a:spcPts val="3800"/>
              </a:spcBef>
              <a:buBlip>
                <a:blip r:embed="rId2"/>
              </a:buBlip>
              <a:defRPr sz="4700"/>
            </a:pPr>
            <a:r>
              <a:t>Cash On Hand Vs Budget</a:t>
            </a:r>
          </a:p>
          <a:p>
            <a:pPr marL="600963" indent="-600963" defTabSz="751205">
              <a:spcBef>
                <a:spcPts val="3800"/>
              </a:spcBef>
              <a:buBlip>
                <a:blip r:embed="rId2"/>
              </a:buBlip>
              <a:defRPr sz="4700"/>
            </a:pPr>
            <a:r>
              <a:t>Days In Receivable</a:t>
            </a:r>
          </a:p>
          <a:p>
            <a:pPr marL="600963" indent="-600963" defTabSz="751205">
              <a:spcBef>
                <a:spcPts val="3800"/>
              </a:spcBef>
              <a:buBlip>
                <a:blip r:embed="rId2"/>
              </a:buBlip>
              <a:defRPr sz="4700"/>
            </a:pPr>
            <a:r>
              <a:t>Discounts Earned For Early Payment</a:t>
            </a:r>
          </a:p>
          <a:p>
            <a:pPr marL="600963" indent="-600963" defTabSz="751205">
              <a:spcBef>
                <a:spcPts val="3800"/>
              </a:spcBef>
              <a:buBlip>
                <a:blip r:embed="rId2"/>
              </a:buBlip>
              <a:defRPr sz="4700"/>
            </a:pPr>
            <a:r>
              <a:t>Inventory Turns</a:t>
            </a:r>
          </a:p>
          <a:p>
            <a:pPr marL="600963" indent="-600963" defTabSz="751205">
              <a:spcBef>
                <a:spcPts val="3800"/>
              </a:spcBef>
              <a:buBlip>
                <a:blip r:embed="rId2"/>
              </a:buBlip>
              <a:defRPr sz="4700"/>
            </a:pPr>
            <a:r>
              <a:t>Debt Payments As A % Of Revenues</a:t>
            </a:r>
          </a:p>
          <a:p>
            <a:pPr marL="600963" indent="-600963" defTabSz="751205">
              <a:spcBef>
                <a:spcPts val="3800"/>
              </a:spcBef>
              <a:buBlip>
                <a:blip r:embed="rId2"/>
              </a:buBlip>
              <a:defRPr sz="4700"/>
            </a:pPr>
            <a:r>
              <a:t>Cash On Hand/ Operations Cost Per Day</a:t>
            </a:r>
          </a:p>
        </p:txBody>
      </p:sp>
      <p:sp>
        <p:nvSpPr>
          <p:cNvPr id="449" name="Slide Number"/>
          <p:cNvSpPr txBox="1"/>
          <p:nvPr>
            <p:ph type="sldNum" sz="quarter" idx="4294967295"/>
          </p:nvPr>
        </p:nvSpPr>
        <p:spPr>
          <a:xfrm>
            <a:off x="11977264" y="13144502"/>
            <a:ext cx="426393"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KPIs FOR EQUIPMENT"/>
          <p:cNvSpPr txBox="1"/>
          <p:nvPr>
            <p:ph type="title"/>
          </p:nvPr>
        </p:nvSpPr>
        <p:spPr>
          <a:xfrm>
            <a:off x="2374900" y="889000"/>
            <a:ext cx="19621500" cy="1781275"/>
          </a:xfrm>
          <a:prstGeom prst="rect">
            <a:avLst/>
          </a:prstGeom>
        </p:spPr>
        <p:txBody>
          <a:bodyPr/>
          <a:lstStyle>
            <a:lvl1pPr defTabSz="701675">
              <a:defRPr sz="8500"/>
            </a:lvl1pPr>
          </a:lstStyle>
          <a:p>
            <a:pPr/>
            <a:r>
              <a:t>KPIs For Equipment</a:t>
            </a:r>
          </a:p>
        </p:txBody>
      </p:sp>
      <p:sp>
        <p:nvSpPr>
          <p:cNvPr id="452" name="REPAIR AND MAINTENANCE AS A % OF REVENUES…"/>
          <p:cNvSpPr txBox="1"/>
          <p:nvPr>
            <p:ph type="body" idx="1"/>
          </p:nvPr>
        </p:nvSpPr>
        <p:spPr>
          <a:xfrm>
            <a:off x="2251805" y="2762248"/>
            <a:ext cx="19621502" cy="8191504"/>
          </a:xfrm>
          <a:prstGeom prst="rect">
            <a:avLst/>
          </a:prstGeom>
        </p:spPr>
        <p:txBody>
          <a:bodyPr/>
          <a:lstStyle/>
          <a:p>
            <a:pPr>
              <a:buBlip>
                <a:blip r:embed="rId2"/>
              </a:buBlip>
            </a:pPr>
            <a:r>
              <a:t>Repair And Maintenance As A % Of Revenues</a:t>
            </a:r>
          </a:p>
          <a:p>
            <a:pPr>
              <a:buBlip>
                <a:blip r:embed="rId2"/>
              </a:buBlip>
            </a:pPr>
            <a:r>
              <a:t>R&amp;M Costs Vs Industry Average</a:t>
            </a:r>
          </a:p>
          <a:p>
            <a:pPr>
              <a:buBlip>
                <a:blip r:embed="rId2"/>
              </a:buBlip>
            </a:pPr>
            <a:r>
              <a:t>Running Waste</a:t>
            </a:r>
          </a:p>
          <a:p>
            <a:pPr>
              <a:buBlip>
                <a:blip r:embed="rId2"/>
              </a:buBlip>
            </a:pPr>
            <a:r>
              <a:t>Non Running Waste</a:t>
            </a:r>
          </a:p>
          <a:p>
            <a:pPr>
              <a:buBlip>
                <a:blip r:embed="rId2"/>
              </a:buBlip>
            </a:pPr>
            <a:r>
              <a:t>Debt On Equipment As A % Of Liabilities</a:t>
            </a:r>
          </a:p>
        </p:txBody>
      </p:sp>
      <p:sp>
        <p:nvSpPr>
          <p:cNvPr id="453" name="Slide Number"/>
          <p:cNvSpPr txBox="1"/>
          <p:nvPr>
            <p:ph type="sldNum" sz="quarter" idx="4294967295"/>
          </p:nvPr>
        </p:nvSpPr>
        <p:spPr>
          <a:xfrm>
            <a:off x="11972427" y="13144502"/>
            <a:ext cx="43606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page1image52488976.jpg" descr="page1image52488976.jpg"/>
          <p:cNvPicPr>
            <a:picLocks noChangeAspect="1"/>
          </p:cNvPicPr>
          <p:nvPr/>
        </p:nvPicPr>
        <p:blipFill>
          <a:blip r:embed="rId2">
            <a:extLst/>
          </a:blip>
          <a:stretch>
            <a:fillRect/>
          </a:stretch>
        </p:blipFill>
        <p:spPr>
          <a:xfrm>
            <a:off x="5918096" y="2144463"/>
            <a:ext cx="13004805" cy="9753604"/>
          </a:xfrm>
          <a:prstGeom prst="rect">
            <a:avLst/>
          </a:prstGeom>
          <a:ln w="12700">
            <a:miter lim="400000"/>
          </a:ln>
        </p:spPr>
      </p:pic>
      <p:sp>
        <p:nvSpPr>
          <p:cNvPr id="140" name="Text"/>
          <p:cNvSpPr txBox="1"/>
          <p:nvPr/>
        </p:nvSpPr>
        <p:spPr>
          <a:xfrm>
            <a:off x="5689600" y="1955799"/>
            <a:ext cx="15240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
                <a:solidFill>
                  <a:srgbClr val="000000"/>
                </a:solidFill>
                <a:latin typeface="Times Roman"/>
                <a:ea typeface="Times Roman"/>
                <a:cs typeface="Times Roman"/>
                <a:sym typeface="Times Roman"/>
              </a:defRPr>
            </a:lvl1pPr>
          </a:lstStyle>
          <a:p>
            <a:pPr/>
            <a:r>
              <a:t> </a:t>
            </a:r>
          </a:p>
        </p:txBody>
      </p:sp>
      <p:sp>
        <p:nvSpPr>
          <p:cNvPr id="141" name="Slide Number"/>
          <p:cNvSpPr txBox="1"/>
          <p:nvPr>
            <p:ph type="sldNum" sz="quarter" idx="4294967295"/>
          </p:nvPr>
        </p:nvSpPr>
        <p:spPr>
          <a:xfrm>
            <a:off x="12063360" y="13144502"/>
            <a:ext cx="254199"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KPIs FOR METHODS"/>
          <p:cNvSpPr txBox="1"/>
          <p:nvPr>
            <p:ph type="title"/>
          </p:nvPr>
        </p:nvSpPr>
        <p:spPr>
          <a:xfrm>
            <a:off x="2374900" y="889000"/>
            <a:ext cx="19621500" cy="1882782"/>
          </a:xfrm>
          <a:prstGeom prst="rect">
            <a:avLst/>
          </a:prstGeom>
        </p:spPr>
        <p:txBody>
          <a:bodyPr/>
          <a:lstStyle>
            <a:lvl1pPr defTabSz="742950">
              <a:defRPr sz="9000"/>
            </a:lvl1pPr>
          </a:lstStyle>
          <a:p>
            <a:pPr/>
            <a:r>
              <a:t>KPIs For Methods</a:t>
            </a:r>
          </a:p>
        </p:txBody>
      </p:sp>
      <p:sp>
        <p:nvSpPr>
          <p:cNvPr id="456" name="ACTUAL REVENUES AND EXPENSES VS BUDGET…"/>
          <p:cNvSpPr txBox="1"/>
          <p:nvPr>
            <p:ph type="body" idx="1"/>
          </p:nvPr>
        </p:nvSpPr>
        <p:spPr>
          <a:xfrm>
            <a:off x="2374900" y="2953718"/>
            <a:ext cx="19621500" cy="9365282"/>
          </a:xfrm>
          <a:prstGeom prst="rect">
            <a:avLst/>
          </a:prstGeom>
        </p:spPr>
        <p:txBody>
          <a:bodyPr/>
          <a:lstStyle/>
          <a:p>
            <a:pPr>
              <a:buBlip>
                <a:blip r:embed="rId2"/>
              </a:buBlip>
            </a:pPr>
            <a:r>
              <a:t>Actual Revenues And Expenses Vs Budget</a:t>
            </a:r>
          </a:p>
          <a:p>
            <a:pPr>
              <a:buBlip>
                <a:blip r:embed="rId2"/>
              </a:buBlip>
            </a:pPr>
            <a:r>
              <a:t>Actual Revenues And Expenses Versus Last Period (Monthly, Quarterly Or Annually)</a:t>
            </a:r>
          </a:p>
          <a:p>
            <a:pPr>
              <a:buBlip>
                <a:blip r:embed="rId2"/>
              </a:buBlip>
            </a:pPr>
            <a:r>
              <a:t>Sales Per Employee Versus Last Period And Budget</a:t>
            </a:r>
          </a:p>
          <a:p>
            <a:pPr>
              <a:buBlip>
                <a:blip r:embed="rId2"/>
              </a:buBlip>
            </a:pPr>
            <a:r>
              <a:t>Actual Operating Profit Versus Budget And Last Period.</a:t>
            </a:r>
          </a:p>
        </p:txBody>
      </p:sp>
      <p:sp>
        <p:nvSpPr>
          <p:cNvPr id="457" name="Slide Number"/>
          <p:cNvSpPr txBox="1"/>
          <p:nvPr>
            <p:ph type="sldNum" sz="quarter" idx="4294967295"/>
          </p:nvPr>
        </p:nvSpPr>
        <p:spPr>
          <a:xfrm>
            <a:off x="11962305" y="13144502"/>
            <a:ext cx="456308"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lide Number"/>
          <p:cNvSpPr txBox="1"/>
          <p:nvPr>
            <p:ph type="sldNum" sz="quarter" idx="4294967295"/>
          </p:nvPr>
        </p:nvSpPr>
        <p:spPr>
          <a:xfrm>
            <a:off x="12057705" y="13144502"/>
            <a:ext cx="265510" cy="5715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 name="Create A Mission Statement For Your Organization…"/>
          <p:cNvSpPr txBox="1"/>
          <p:nvPr>
            <p:ph type="body" idx="4294967295"/>
          </p:nvPr>
        </p:nvSpPr>
        <p:spPr>
          <a:xfrm>
            <a:off x="1790348" y="1895807"/>
            <a:ext cx="21353900" cy="8761901"/>
          </a:xfrm>
          <a:prstGeom prst="rect">
            <a:avLst/>
          </a:prstGeom>
        </p:spPr>
        <p:txBody>
          <a:bodyPr/>
          <a:lstStyle/>
          <a:p>
            <a:pPr marL="653794" indent="-653794" defTabSz="817244">
              <a:spcBef>
                <a:spcPts val="4100"/>
              </a:spcBef>
              <a:buBlip>
                <a:blip r:embed="rId3"/>
              </a:buBlip>
              <a:defRPr sz="5100"/>
            </a:pPr>
            <a:r>
              <a:t>Create A Mission Statement For Your Organization</a:t>
            </a:r>
          </a:p>
          <a:p>
            <a:pPr marL="653794" indent="-653794" defTabSz="817244">
              <a:spcBef>
                <a:spcPts val="4100"/>
              </a:spcBef>
              <a:buBlip>
                <a:blip r:embed="rId3"/>
              </a:buBlip>
              <a:defRPr sz="5100"/>
            </a:pPr>
            <a:r>
              <a:t>This Statement Should Describe What Your Organization Wants To Accomplish </a:t>
            </a:r>
          </a:p>
          <a:p>
            <a:pPr marL="653794" indent="-653794" defTabSz="817244">
              <a:spcBef>
                <a:spcPts val="4100"/>
              </a:spcBef>
              <a:buBlip>
                <a:blip r:embed="rId3"/>
              </a:buBlip>
              <a:defRPr sz="5100"/>
            </a:pPr>
            <a:r>
              <a:t>You Can Ask Your AI Tool To Create A Mission Statement By Asking It To Do So After Describing Your Company.</a:t>
            </a:r>
          </a:p>
          <a:p>
            <a:pPr marL="653794" indent="-653794" defTabSz="817244">
              <a:spcBef>
                <a:spcPts val="4100"/>
              </a:spcBef>
              <a:buBlip>
                <a:blip r:embed="rId3"/>
              </a:buBlip>
              <a:defRPr sz="5100"/>
            </a:pPr>
            <a:r>
              <a:t>Example Of A Prompt For AI: “Create A Mission Statement For A Company Wishing To __________”</a:t>
            </a:r>
          </a:p>
        </p:txBody>
      </p:sp>
      <p:grpSp>
        <p:nvGrpSpPr>
          <p:cNvPr id="147" name="Create a Mission Statement"/>
          <p:cNvGrpSpPr/>
          <p:nvPr/>
        </p:nvGrpSpPr>
        <p:grpSpPr>
          <a:xfrm>
            <a:off x="1790349" y="232103"/>
            <a:ext cx="21353901" cy="1562113"/>
            <a:chOff x="1" y="-1"/>
            <a:chExt cx="21353899" cy="1562112"/>
          </a:xfrm>
        </p:grpSpPr>
        <p:sp>
          <p:nvSpPr>
            <p:cNvPr id="145" name="Rectangle"/>
            <p:cNvSpPr/>
            <p:nvPr/>
          </p:nvSpPr>
          <p:spPr>
            <a:xfrm>
              <a:off x="1" y="0"/>
              <a:ext cx="21353901" cy="1562110"/>
            </a:xfrm>
            <a:prstGeom prst="roundRect">
              <a:avLst>
                <a:gd name="adj" fmla="val 0"/>
              </a:avLst>
            </a:prstGeom>
            <a:solidFill>
              <a:srgbClr val="000000">
                <a:alpha val="0"/>
              </a:srgbClr>
            </a:solidFill>
            <a:ln w="12700" cap="flat">
              <a:noFill/>
              <a:miter lim="400000"/>
            </a:ln>
            <a:effectLst/>
          </p:spPr>
          <p:txBody>
            <a:bodyPr wrap="square" lIns="50800" tIns="50800" rIns="50800" bIns="50800" numCol="1" anchor="t">
              <a:noAutofit/>
            </a:bodyPr>
            <a:lstStyle/>
            <a:p>
              <a:pPr>
                <a:defRPr sz="7500">
                  <a:latin typeface="Papyrus"/>
                  <a:ea typeface="Papyrus"/>
                  <a:cs typeface="Papyrus"/>
                  <a:sym typeface="Papyrus"/>
                </a:defRPr>
              </a:pPr>
            </a:p>
          </p:txBody>
        </p:sp>
        <p:sp>
          <p:nvSpPr>
            <p:cNvPr id="146" name="Create a Mission Statement"/>
            <p:cNvSpPr txBox="1"/>
            <p:nvPr/>
          </p:nvSpPr>
          <p:spPr>
            <a:xfrm>
              <a:off x="1" y="-2"/>
              <a:ext cx="21353901" cy="1562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defRPr sz="7500">
                  <a:latin typeface="Papyrus"/>
                  <a:ea typeface="Papyrus"/>
                  <a:cs typeface="Papyrus"/>
                  <a:sym typeface="Papyrus"/>
                </a:defRPr>
              </a:lvl1pPr>
            </a:lstStyle>
            <a:p>
              <a:pPr/>
              <a:r>
                <a:t>Create a Mission Statement</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Vision"/>
          <p:cNvSpPr txBox="1"/>
          <p:nvPr>
            <p:ph type="title" idx="4294967295"/>
          </p:nvPr>
        </p:nvSpPr>
        <p:spPr>
          <a:xfrm>
            <a:off x="3653366" y="1958422"/>
            <a:ext cx="19507201" cy="8243256"/>
          </a:xfrm>
          <a:prstGeom prst="rect">
            <a:avLst/>
          </a:prstGeom>
        </p:spPr>
        <p:txBody>
          <a:bodyPr/>
          <a:lstStyle>
            <a:lvl1pPr>
              <a:defRPr sz="16000"/>
            </a:lvl1pPr>
          </a:lstStyle>
          <a:p>
            <a:pPr/>
            <a:r>
              <a:t>          Vision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