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1" r:id="rId16"/>
    <p:sldId id="270"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2" d="100"/>
          <a:sy n="102" d="100"/>
        </p:scale>
        <p:origin x="-104" y="-21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esProps" Target="presProps.xml"/><Relationship Id="rId38" Type="http://schemas.openxmlformats.org/officeDocument/2006/relationships/viewProps" Target="viewProps.xml"/><Relationship Id="rId39" Type="http://schemas.openxmlformats.org/officeDocument/2006/relationships/theme" Target="theme/theme1.xml"/><Relationship Id="rId4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4B55B79-1601-EA4E-BE63-784A7259668B}" type="datetimeFigureOut">
              <a:rPr lang="en-US" smtClean="0"/>
              <a:t>5/2/25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179686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B55B79-1601-EA4E-BE63-784A7259668B}" type="datetimeFigureOut">
              <a:rPr lang="en-US" smtClean="0"/>
              <a:t>5/2/25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6850898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B55B79-1601-EA4E-BE63-784A7259668B}" type="datetimeFigureOut">
              <a:rPr lang="en-US" smtClean="0"/>
              <a:t>5/2/25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036906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4B55B79-1601-EA4E-BE63-784A7259668B}" type="datetimeFigureOut">
              <a:rPr lang="en-US" smtClean="0"/>
              <a:t>5/2/25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588117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4B55B79-1601-EA4E-BE63-784A7259668B}" type="datetimeFigureOut">
              <a:rPr lang="en-US" smtClean="0"/>
              <a:t>5/2/25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766689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24B55B79-1601-EA4E-BE63-784A7259668B}" type="datetimeFigureOut">
              <a:rPr lang="en-US" smtClean="0"/>
              <a:t>5/2/25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33225031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4B55B79-1601-EA4E-BE63-784A7259668B}" type="datetimeFigureOut">
              <a:rPr lang="en-US" smtClean="0"/>
              <a:t>5/2/25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1274405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4B55B79-1601-EA4E-BE63-784A7259668B}" type="datetimeFigureOut">
              <a:rPr lang="en-US" smtClean="0"/>
              <a:t>5/2/25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3681388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B55B79-1601-EA4E-BE63-784A7259668B}" type="datetimeFigureOut">
              <a:rPr lang="en-US" smtClean="0"/>
              <a:t>5/2/25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3878075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55B79-1601-EA4E-BE63-784A7259668B}" type="datetimeFigureOut">
              <a:rPr lang="en-US" smtClean="0"/>
              <a:t>5/2/25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2599984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4B55B79-1601-EA4E-BE63-784A7259668B}" type="datetimeFigureOut">
              <a:rPr lang="en-US" smtClean="0"/>
              <a:t>5/2/25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EBE5F4-77D8-B947-A684-6559272BC615}" type="slidenum">
              <a:rPr lang="en-US" smtClean="0"/>
              <a:t>‹#›</a:t>
            </a:fld>
            <a:endParaRPr lang="en-US"/>
          </a:p>
        </p:txBody>
      </p:sp>
    </p:spTree>
    <p:extLst>
      <p:ext uri="{BB962C8B-B14F-4D97-AF65-F5344CB8AC3E}">
        <p14:creationId xmlns:p14="http://schemas.microsoft.com/office/powerpoint/2010/main" val="338533117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B55B79-1601-EA4E-BE63-784A7259668B}" type="datetimeFigureOut">
              <a:rPr lang="en-US" smtClean="0"/>
              <a:t>5/2/25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EBE5F4-77D8-B947-A684-6559272BC615}" type="slidenum">
              <a:rPr lang="en-US" smtClean="0"/>
              <a:t>‹#›</a:t>
            </a:fld>
            <a:endParaRPr lang="en-US"/>
          </a:p>
        </p:txBody>
      </p:sp>
    </p:spTree>
    <p:extLst>
      <p:ext uri="{BB962C8B-B14F-4D97-AF65-F5344CB8AC3E}">
        <p14:creationId xmlns:p14="http://schemas.microsoft.com/office/powerpoint/2010/main" val="23774534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ppa.com" TargetMode="External"/><Relationship Id="rId3" Type="http://schemas.openxmlformats.org/officeDocument/2006/relationships/hyperlink" Target="https://cjlewis.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hangingminds.org/disciplines/sales/closing/closing_te%20chniques.htm"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semrush.com/" TargetMode="External"/><Relationship Id="rId4" Type="http://schemas.openxmlformats.org/officeDocument/2006/relationships/hyperlink" Target="https://www.browseo.net/" TargetMode="External"/><Relationship Id="rId1" Type="http://schemas.openxmlformats.org/officeDocument/2006/relationships/slideLayout" Target="../slideLayouts/slideLayout2.xml"/><Relationship Id="rId2" Type="http://schemas.openxmlformats.org/officeDocument/2006/relationships/hyperlink" Target="https://neilpatel.com/ubersuggest/" TargetMode="Externa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25377" y="2239182"/>
            <a:ext cx="3008313" cy="1162050"/>
          </a:xfrm>
        </p:spPr>
        <p:txBody>
          <a:bodyPr>
            <a:noAutofit/>
          </a:bodyPr>
          <a:lstStyle/>
          <a:p>
            <a:pPr algn="ctr"/>
            <a:r>
              <a:rPr lang="en-US" sz="3500" dirty="0" smtClean="0">
                <a:latin typeface="Oswald Bold"/>
                <a:cs typeface="Oswald Bold"/>
              </a:rPr>
              <a:t>Outline </a:t>
            </a:r>
            <a:br>
              <a:rPr lang="en-US" sz="3500" dirty="0" smtClean="0">
                <a:latin typeface="Oswald Bold"/>
                <a:cs typeface="Oswald Bold"/>
              </a:rPr>
            </a:br>
            <a:r>
              <a:rPr lang="en-US" sz="3500" dirty="0" smtClean="0">
                <a:latin typeface="Oswald Bold"/>
                <a:cs typeface="Oswald Bold"/>
              </a:rPr>
              <a:t>for </a:t>
            </a:r>
            <a:br>
              <a:rPr lang="en-US" sz="3500" dirty="0" smtClean="0">
                <a:latin typeface="Oswald Bold"/>
                <a:cs typeface="Oswald Bold"/>
              </a:rPr>
            </a:br>
            <a:r>
              <a:rPr lang="en-US" sz="3500" dirty="0" smtClean="0">
                <a:latin typeface="Oswald Bold"/>
                <a:cs typeface="Oswald Bold"/>
              </a:rPr>
              <a:t>Readers</a:t>
            </a:r>
            <a:endParaRPr lang="en-US" sz="3500" dirty="0">
              <a:latin typeface="Oswald Bold"/>
              <a:cs typeface="Oswald Bold"/>
            </a:endParaRPr>
          </a:p>
        </p:txBody>
      </p:sp>
      <p:pic>
        <p:nvPicPr>
          <p:cNvPr id="5" name="Content Placeholder 4" descr="Photography Business Basics Book Front Cover 2024.jpg"/>
          <p:cNvPicPr>
            <a:picLocks noGrp="1" noChangeAspect="1"/>
          </p:cNvPicPr>
          <p:nvPr>
            <p:ph idx="1"/>
          </p:nvPr>
        </p:nvPicPr>
        <p:blipFill>
          <a:blip r:embed="rId2">
            <a:extLst>
              <a:ext uri="{28A0092B-C50C-407E-A947-70E740481C1C}">
                <a14:useLocalDpi xmlns:a14="http://schemas.microsoft.com/office/drawing/2010/main" val="0"/>
              </a:ext>
            </a:extLst>
          </a:blip>
          <a:srcRect l="-15500" r="-15500"/>
          <a:stretch>
            <a:fillRect/>
          </a:stretch>
        </p:blipFill>
        <p:spPr>
          <a:xfrm>
            <a:off x="-68787" y="461182"/>
            <a:ext cx="5111750" cy="5853113"/>
          </a:xfrm>
        </p:spPr>
      </p:pic>
    </p:spTree>
    <p:extLst>
      <p:ext uri="{BB962C8B-B14F-4D97-AF65-F5344CB8AC3E}">
        <p14:creationId xmlns:p14="http://schemas.microsoft.com/office/powerpoint/2010/main" val="42373605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3: Mindset: </a:t>
            </a:r>
            <a:br>
              <a:rPr lang="en-US" sz="2800" dirty="0" smtClean="0">
                <a:latin typeface="Oswald Medium"/>
                <a:cs typeface="Oswald Medium"/>
              </a:rPr>
            </a:br>
            <a:r>
              <a:rPr lang="en-US" sz="2800" dirty="0" smtClean="0">
                <a:latin typeface="Oswald Medium"/>
                <a:cs typeface="Oswald Medium"/>
              </a:rPr>
              <a:t>Separate Emotion from Your Business, </a:t>
            </a:r>
            <a:r>
              <a:rPr lang="en-US" sz="2800" dirty="0" smtClean="0">
                <a:latin typeface="Oswald Medium"/>
                <a:cs typeface="Oswald Medium"/>
              </a:rPr>
              <a:t>Not </a:t>
            </a:r>
            <a:r>
              <a:rPr lang="en-US" sz="2800" dirty="0" smtClean="0">
                <a:latin typeface="Oswald Medium"/>
                <a:cs typeface="Oswald Medium"/>
              </a:rPr>
              <a:t>from Your Art</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rmAutofit fontScale="32500" lnSpcReduction="20000"/>
          </a:bodyPr>
          <a:lstStyle/>
          <a:p>
            <a:r>
              <a:rPr lang="en-US" sz="4300" b="1" dirty="0" smtClean="0">
                <a:latin typeface="Liberation Sans"/>
                <a:cs typeface="Liberation Sans"/>
              </a:rPr>
              <a:t>Key Takeaways:	</a:t>
            </a:r>
          </a:p>
          <a:p>
            <a:pPr marL="0" indent="0">
              <a:buNone/>
            </a:pPr>
            <a:endParaRPr lang="en-US" sz="2300" dirty="0" smtClean="0">
              <a:latin typeface="Liberation Sans"/>
              <a:cs typeface="Liberation Sans"/>
            </a:endParaRPr>
          </a:p>
          <a:p>
            <a:pPr lvl="1">
              <a:lnSpc>
                <a:spcPct val="130000"/>
              </a:lnSpc>
              <a:buFont typeface="Arial"/>
              <a:buChar char="•"/>
            </a:pPr>
            <a:r>
              <a:rPr lang="en-US" sz="3400" dirty="0">
                <a:latin typeface="Liberation Sans"/>
                <a:cs typeface="Liberation Sans"/>
              </a:rPr>
              <a:t>It is vital to set emotions aside in many business situations such as:</a:t>
            </a:r>
          </a:p>
          <a:p>
            <a:pPr lvl="2">
              <a:lnSpc>
                <a:spcPct val="130000"/>
              </a:lnSpc>
            </a:pPr>
            <a:r>
              <a:rPr lang="en-US" sz="3400" dirty="0" smtClean="0">
                <a:latin typeface="Liberation Sans"/>
                <a:cs typeface="Liberation Sans"/>
              </a:rPr>
              <a:t>Dealing </a:t>
            </a:r>
            <a:r>
              <a:rPr lang="en-US" sz="3400" dirty="0">
                <a:latin typeface="Liberation Sans"/>
                <a:cs typeface="Liberation Sans"/>
              </a:rPr>
              <a:t>with unhappy Clients (though ideally with the lessons you learn in Chapter 7, unhappy Clients will be a rarity and ultimately non-existent)</a:t>
            </a:r>
          </a:p>
          <a:p>
            <a:pPr lvl="2">
              <a:lnSpc>
                <a:spcPct val="130000"/>
              </a:lnSpc>
            </a:pPr>
            <a:r>
              <a:rPr lang="en-US" sz="3400" dirty="0">
                <a:latin typeface="Liberation Sans"/>
                <a:cs typeface="Liberation Sans"/>
              </a:rPr>
              <a:t>E</a:t>
            </a:r>
            <a:r>
              <a:rPr lang="en-US" sz="3400" dirty="0" smtClean="0">
                <a:latin typeface="Liberation Sans"/>
                <a:cs typeface="Liberation Sans"/>
              </a:rPr>
              <a:t>xperiencing </a:t>
            </a:r>
            <a:r>
              <a:rPr lang="en-US" sz="3400" dirty="0">
                <a:latin typeface="Liberation Sans"/>
                <a:cs typeface="Liberation Sans"/>
              </a:rPr>
              <a:t>failure: a marketing plan that does not go as hoped for (it happens), a time of drought in sales, </a:t>
            </a:r>
            <a:r>
              <a:rPr lang="en-US" sz="3400" dirty="0" smtClean="0">
                <a:latin typeface="Liberation Sans"/>
                <a:cs typeface="Liberation Sans"/>
              </a:rPr>
              <a:t>and so on</a:t>
            </a:r>
          </a:p>
          <a:p>
            <a:pPr lvl="2">
              <a:lnSpc>
                <a:spcPct val="130000"/>
              </a:lnSpc>
            </a:pPr>
            <a:endParaRPr lang="en-US" sz="3400" dirty="0">
              <a:latin typeface="Liberation Sans"/>
              <a:cs typeface="Liberation Sans"/>
            </a:endParaRPr>
          </a:p>
          <a:p>
            <a:pPr lvl="1">
              <a:lnSpc>
                <a:spcPct val="130000"/>
              </a:lnSpc>
              <a:buFont typeface="Arial"/>
              <a:buChar char="•"/>
            </a:pPr>
            <a:r>
              <a:rPr lang="en-US" sz="3400" dirty="0">
                <a:latin typeface="Liberation Sans"/>
                <a:cs typeface="Liberation Sans"/>
              </a:rPr>
              <a:t>Most crucially, your emotions cannot dictate your actions on a daily basis when building and running your business. If you work on your business only when you feel like it, and you don’t work on your business when you don’t feel like it, then your chances for advancement, achievement and success will be slim</a:t>
            </a:r>
            <a:r>
              <a:rPr lang="en-US" sz="3400" dirty="0" smtClean="0">
                <a:latin typeface="Liberation Sans"/>
                <a:cs typeface="Liberation Sans"/>
              </a:rPr>
              <a:t>.</a:t>
            </a:r>
          </a:p>
          <a:p>
            <a:pPr lvl="1">
              <a:lnSpc>
                <a:spcPct val="130000"/>
              </a:lnSpc>
              <a:buFont typeface="Arial"/>
              <a:buChar char="•"/>
            </a:pPr>
            <a:endParaRPr lang="en-US" sz="3400" dirty="0">
              <a:latin typeface="Liberation Sans"/>
              <a:cs typeface="Liberation Sans"/>
            </a:endParaRPr>
          </a:p>
          <a:p>
            <a:pPr lvl="1">
              <a:lnSpc>
                <a:spcPct val="130000"/>
              </a:lnSpc>
              <a:buFont typeface="Arial"/>
              <a:buChar char="•"/>
            </a:pPr>
            <a:r>
              <a:rPr lang="en-US" sz="3400" dirty="0">
                <a:latin typeface="Liberation Sans"/>
                <a:cs typeface="Liberation Sans"/>
              </a:rPr>
              <a:t>A motto to keep in mind while on this journey is that these are all tasks that you </a:t>
            </a:r>
            <a:r>
              <a:rPr lang="en-US" sz="3400" i="1" dirty="0" smtClean="0">
                <a:latin typeface="Liberation Sans"/>
                <a:cs typeface="Liberation Sans"/>
              </a:rPr>
              <a:t>get</a:t>
            </a:r>
            <a:r>
              <a:rPr lang="en-US" sz="3400" dirty="0" smtClean="0">
                <a:latin typeface="Liberation Sans"/>
                <a:cs typeface="Liberation Sans"/>
              </a:rPr>
              <a:t> </a:t>
            </a:r>
            <a:r>
              <a:rPr lang="en-US" sz="3400" dirty="0">
                <a:latin typeface="Liberation Sans"/>
                <a:cs typeface="Liberation Sans"/>
              </a:rPr>
              <a:t>to do, not </a:t>
            </a:r>
            <a:r>
              <a:rPr lang="en-US" sz="3400" i="1" dirty="0" smtClean="0">
                <a:latin typeface="Liberation Sans"/>
                <a:cs typeface="Liberation Sans"/>
              </a:rPr>
              <a:t>have</a:t>
            </a:r>
            <a:r>
              <a:rPr lang="en-US" sz="3400" dirty="0" smtClean="0">
                <a:latin typeface="Liberation Sans"/>
                <a:cs typeface="Liberation Sans"/>
              </a:rPr>
              <a:t> </a:t>
            </a:r>
            <a:r>
              <a:rPr lang="en-US" sz="3400" dirty="0">
                <a:latin typeface="Liberation Sans"/>
                <a:cs typeface="Liberation Sans"/>
              </a:rPr>
              <a:t>to do. This subtle shift in words means a lot. Consider that a large percentage of the world is fighting for basic needs like food, clothing, shelter and freedom, and you get to spend your time creating the business of your dreams</a:t>
            </a:r>
            <a:r>
              <a:rPr lang="en-US" sz="3400" dirty="0" smtClean="0">
                <a:latin typeface="Liberation Sans"/>
                <a:cs typeface="Liberation Sans"/>
              </a:rPr>
              <a:t>.</a:t>
            </a:r>
          </a:p>
          <a:p>
            <a:pPr lvl="1">
              <a:lnSpc>
                <a:spcPct val="130000"/>
              </a:lnSpc>
              <a:buFont typeface="Arial"/>
              <a:buChar char="•"/>
            </a:pPr>
            <a:endParaRPr lang="en-US" sz="3400" dirty="0" smtClean="0">
              <a:latin typeface="Liberation Sans"/>
              <a:cs typeface="Liberation Sans"/>
            </a:endParaRPr>
          </a:p>
          <a:p>
            <a:pPr lvl="1">
              <a:lnSpc>
                <a:spcPct val="130000"/>
              </a:lnSpc>
              <a:buFont typeface="Arial"/>
              <a:buChar char="•"/>
            </a:pPr>
            <a:r>
              <a:rPr lang="en-US" sz="3400" dirty="0">
                <a:latin typeface="Liberation Sans"/>
                <a:cs typeface="Liberation Sans"/>
              </a:rPr>
              <a:t>Figure out how you can best motivate yourself. It might be taking those images from the notebook of your 10-year plan and hanging them in plain sight above your bed, or over your TV, so you have to literally move them before you can start watching your favorite shows, placing sticky notes with motivational sayings strategically throughout your home or creating a playlist of songs that amplify your energy. </a:t>
            </a:r>
            <a:endParaRPr lang="en-US" sz="3400" dirty="0">
              <a:latin typeface="Liberation Sans"/>
              <a:cs typeface="Liberation Sans"/>
            </a:endParaRPr>
          </a:p>
          <a:p>
            <a:pPr lvl="1">
              <a:lnSpc>
                <a:spcPct val="130000"/>
              </a:lnSpc>
              <a:buFont typeface="Arial"/>
              <a:buChar char="•"/>
            </a:pPr>
            <a:endParaRPr lang="en-US" sz="3400" dirty="0" smtClean="0">
              <a:latin typeface="Liberation Sans"/>
              <a:cs typeface="Liberation Sans"/>
            </a:endParaRPr>
          </a:p>
          <a:p>
            <a:pPr lvl="1">
              <a:lnSpc>
                <a:spcPct val="130000"/>
              </a:lnSpc>
              <a:buFont typeface="Arial"/>
              <a:buChar char="•"/>
            </a:pPr>
            <a:r>
              <a:rPr lang="en-US" sz="3400" dirty="0" smtClean="0">
                <a:latin typeface="Liberation Sans"/>
                <a:cs typeface="Liberation Sans"/>
              </a:rPr>
              <a:t>Whatever </a:t>
            </a:r>
            <a:r>
              <a:rPr lang="en-US" sz="3400" dirty="0">
                <a:latin typeface="Liberation Sans"/>
                <a:cs typeface="Liberation Sans"/>
              </a:rPr>
              <a:t>it is, do it now and settle in for the long haul. This is a marathon, not a sprint.</a:t>
            </a:r>
          </a:p>
          <a:p>
            <a:pPr marL="0" indent="0">
              <a:buNone/>
            </a:pPr>
            <a:endParaRPr lang="en-US" sz="1800" dirty="0">
              <a:latin typeface="Liberation Sans"/>
              <a:cs typeface="Liberation Sans"/>
            </a:endParaRPr>
          </a:p>
          <a:p>
            <a:endParaRPr lang="en-US" dirty="0">
              <a:latin typeface="Liberation Sans"/>
              <a:cs typeface="Liberation Sans"/>
            </a:endParaRPr>
          </a:p>
        </p:txBody>
      </p:sp>
    </p:spTree>
    <p:extLst>
      <p:ext uri="{BB962C8B-B14F-4D97-AF65-F5344CB8AC3E}">
        <p14:creationId xmlns:p14="http://schemas.microsoft.com/office/powerpoint/2010/main" val="477168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4</a:t>
            </a:r>
            <a:r>
              <a:rPr lang="en-US" sz="2800" dirty="0" smtClean="0">
                <a:latin typeface="Oswald Medium"/>
                <a:cs typeface="Oswald Medium"/>
              </a:rPr>
              <a:t>: Reverse </a:t>
            </a:r>
            <a:r>
              <a:rPr lang="en-US" sz="2800" dirty="0">
                <a:latin typeface="Oswald Medium"/>
                <a:cs typeface="Oswald Medium"/>
              </a:rPr>
              <a:t>Engineering: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Bookkeeping </a:t>
            </a:r>
            <a:r>
              <a:rPr lang="en-US" sz="2800" dirty="0">
                <a:latin typeface="Oswald Medium"/>
                <a:cs typeface="Oswald Medium"/>
              </a:rPr>
              <a:t>and Your Spending Log</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dirty="0" smtClean="0">
                <a:latin typeface="Liberation Sans"/>
                <a:cs typeface="Liberation Sans"/>
              </a:rPr>
              <a:t>Your Relationship with Money:</a:t>
            </a:r>
          </a:p>
          <a:p>
            <a:pPr lvl="1">
              <a:lnSpc>
                <a:spcPct val="120000"/>
              </a:lnSpc>
              <a:buFont typeface="Arial"/>
              <a:buChar char="•"/>
            </a:pPr>
            <a:r>
              <a:rPr lang="en-US" dirty="0">
                <a:latin typeface="Liberation Sans"/>
                <a:cs typeface="Liberation Sans"/>
              </a:rPr>
              <a:t>Money management</a:t>
            </a:r>
          </a:p>
          <a:p>
            <a:pPr lvl="1">
              <a:lnSpc>
                <a:spcPct val="120000"/>
              </a:lnSpc>
              <a:buFont typeface="Arial"/>
              <a:buChar char="•"/>
            </a:pPr>
            <a:r>
              <a:rPr lang="en-US" dirty="0">
                <a:latin typeface="Liberation Sans"/>
                <a:cs typeface="Liberation Sans"/>
              </a:rPr>
              <a:t>What makes money valuable</a:t>
            </a:r>
          </a:p>
          <a:p>
            <a:pPr lvl="1">
              <a:lnSpc>
                <a:spcPct val="120000"/>
              </a:lnSpc>
              <a:buFont typeface="Arial"/>
              <a:buChar char="•"/>
            </a:pPr>
            <a:r>
              <a:rPr lang="en-US" dirty="0" smtClean="0">
                <a:latin typeface="Liberation Sans"/>
                <a:cs typeface="Liberation Sans"/>
              </a:rPr>
              <a:t>The Spending </a:t>
            </a:r>
            <a:r>
              <a:rPr lang="en-US" dirty="0">
                <a:latin typeface="Liberation Sans"/>
                <a:cs typeface="Liberation Sans"/>
              </a:rPr>
              <a:t>Log (with example spreadsheet)</a:t>
            </a:r>
          </a:p>
          <a:p>
            <a:endParaRPr lang="en-US" sz="2800" dirty="0" smtClean="0">
              <a:latin typeface="Liberation Sans"/>
              <a:cs typeface="Liberation Sans"/>
            </a:endParaRPr>
          </a:p>
          <a:p>
            <a:pPr lvl="1"/>
            <a:endParaRPr lang="en-US" dirty="0">
              <a:latin typeface="Liberation Sans"/>
              <a:cs typeface="Liberation Sans"/>
            </a:endParaRPr>
          </a:p>
        </p:txBody>
      </p:sp>
    </p:spTree>
    <p:extLst>
      <p:ext uri="{BB962C8B-B14F-4D97-AF65-F5344CB8AC3E}">
        <p14:creationId xmlns:p14="http://schemas.microsoft.com/office/powerpoint/2010/main" val="32361258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4: Reverse Engineering: </a:t>
            </a:r>
            <a:br>
              <a:rPr lang="en-US" sz="2800" dirty="0" smtClean="0">
                <a:latin typeface="Oswald Medium"/>
                <a:cs typeface="Oswald Medium"/>
              </a:rPr>
            </a:br>
            <a:r>
              <a:rPr lang="en-US" sz="2800" dirty="0" smtClean="0">
                <a:latin typeface="Oswald Medium"/>
                <a:cs typeface="Oswald Medium"/>
              </a:rPr>
              <a:t>Bookkeeping and Your Spending Log</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b="1" dirty="0" smtClean="0">
                <a:latin typeface="Liberation Sans"/>
                <a:cs typeface="Liberation Sans"/>
              </a:rPr>
              <a:t>Key Topics:	</a:t>
            </a:r>
            <a:endParaRPr lang="en-US" sz="2800" dirty="0" smtClean="0">
              <a:latin typeface="Liberation Sans"/>
              <a:cs typeface="Liberation Sans"/>
            </a:endParaRPr>
          </a:p>
          <a:p>
            <a:pPr lvl="1">
              <a:lnSpc>
                <a:spcPct val="120000"/>
              </a:lnSpc>
              <a:buFont typeface="Arial"/>
              <a:buChar char="•"/>
            </a:pPr>
            <a:r>
              <a:rPr lang="en-US" dirty="0" smtClean="0">
                <a:latin typeface="Liberation Sans"/>
                <a:cs typeface="Liberation Sans"/>
              </a:rPr>
              <a:t>Your </a:t>
            </a:r>
            <a:r>
              <a:rPr lang="en-US" dirty="0">
                <a:latin typeface="Liberation Sans"/>
                <a:cs typeface="Liberation Sans"/>
              </a:rPr>
              <a:t>current financial </a:t>
            </a:r>
            <a:r>
              <a:rPr lang="en-US" dirty="0" smtClean="0">
                <a:latin typeface="Liberation Sans"/>
                <a:cs typeface="Liberation Sans"/>
              </a:rPr>
              <a:t>situation and your </a:t>
            </a:r>
            <a:r>
              <a:rPr lang="en-US" dirty="0">
                <a:latin typeface="Liberation Sans"/>
                <a:cs typeface="Liberation Sans"/>
              </a:rPr>
              <a:t>daily spending </a:t>
            </a:r>
            <a:r>
              <a:rPr lang="en-US" dirty="0" smtClean="0">
                <a:latin typeface="Liberation Sans"/>
                <a:cs typeface="Liberation Sans"/>
              </a:rPr>
              <a:t>habits</a:t>
            </a:r>
          </a:p>
          <a:p>
            <a:pPr lvl="1">
              <a:lnSpc>
                <a:spcPct val="120000"/>
              </a:lnSpc>
              <a:buFont typeface="Arial"/>
              <a:buChar char="•"/>
            </a:pPr>
            <a:r>
              <a:rPr lang="en-US" dirty="0">
                <a:latin typeface="Liberation Sans"/>
                <a:cs typeface="Liberation Sans"/>
              </a:rPr>
              <a:t>Your Spending </a:t>
            </a:r>
            <a:r>
              <a:rPr lang="en-US" dirty="0" smtClean="0">
                <a:latin typeface="Liberation Sans"/>
                <a:cs typeface="Liberation Sans"/>
              </a:rPr>
              <a:t>Log</a:t>
            </a:r>
            <a:r>
              <a:rPr lang="en-US" sz="2400" dirty="0" smtClean="0">
                <a:latin typeface="Liberation Sans"/>
                <a:cs typeface="Liberation Sans"/>
              </a:rPr>
              <a:t>: </a:t>
            </a:r>
          </a:p>
          <a:p>
            <a:pPr lvl="2">
              <a:lnSpc>
                <a:spcPct val="120000"/>
              </a:lnSpc>
            </a:pPr>
            <a:r>
              <a:rPr lang="en-US" dirty="0" smtClean="0">
                <a:latin typeface="Liberation Sans"/>
                <a:cs typeface="Liberation Sans"/>
              </a:rPr>
              <a:t>Creating </a:t>
            </a:r>
            <a:r>
              <a:rPr lang="en-US" dirty="0">
                <a:latin typeface="Liberation Sans"/>
                <a:cs typeface="Liberation Sans"/>
              </a:rPr>
              <a:t>a log of your </a:t>
            </a:r>
            <a:r>
              <a:rPr lang="en-US" dirty="0" smtClean="0">
                <a:latin typeface="Liberation Sans"/>
                <a:cs typeface="Liberation Sans"/>
              </a:rPr>
              <a:t>spending</a:t>
            </a:r>
          </a:p>
          <a:p>
            <a:pPr lvl="2">
              <a:lnSpc>
                <a:spcPct val="120000"/>
              </a:lnSpc>
            </a:pPr>
            <a:r>
              <a:rPr lang="en-US" dirty="0" smtClean="0">
                <a:effectLst/>
                <a:latin typeface="Liberation Sans"/>
                <a:cs typeface="Liberation Sans"/>
              </a:rPr>
              <a:t>Determining what you value </a:t>
            </a:r>
            <a:endParaRPr lang="en-US" dirty="0">
              <a:latin typeface="Liberation Sans"/>
              <a:cs typeface="Liberation Sans"/>
            </a:endParaRPr>
          </a:p>
        </p:txBody>
      </p:sp>
    </p:spTree>
    <p:extLst>
      <p:ext uri="{BB962C8B-B14F-4D97-AF65-F5344CB8AC3E}">
        <p14:creationId xmlns:p14="http://schemas.microsoft.com/office/powerpoint/2010/main" val="29927585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4: Reverse Engineering: </a:t>
            </a:r>
            <a:br>
              <a:rPr lang="en-US" sz="2800" dirty="0" smtClean="0">
                <a:latin typeface="Oswald Medium"/>
                <a:cs typeface="Oswald Medium"/>
              </a:rPr>
            </a:br>
            <a:r>
              <a:rPr lang="en-US" sz="2800" dirty="0" smtClean="0">
                <a:latin typeface="Oswald Medium"/>
                <a:cs typeface="Oswald Medium"/>
              </a:rPr>
              <a:t>Bookkeeping and Your Spending Log</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Takeaways:	</a:t>
            </a:r>
          </a:p>
          <a:p>
            <a:pPr marL="0" indent="0">
              <a:buNone/>
            </a:pPr>
            <a:endParaRPr lang="en-US" sz="800" dirty="0" smtClean="0">
              <a:latin typeface="Liberation Sans"/>
              <a:cs typeface="Liberation Sans"/>
            </a:endParaRPr>
          </a:p>
          <a:p>
            <a:pPr lvl="1">
              <a:buFont typeface="Arial"/>
              <a:buChar char="•"/>
            </a:pPr>
            <a:r>
              <a:rPr lang="en-US" sz="1200" dirty="0">
                <a:latin typeface="Liberation Sans"/>
                <a:cs typeface="Liberation Sans"/>
              </a:rPr>
              <a:t>People go into business to make money. </a:t>
            </a:r>
            <a:r>
              <a:rPr lang="en-US" sz="1200" dirty="0" smtClean="0">
                <a:latin typeface="Liberation Sans"/>
                <a:cs typeface="Liberation Sans"/>
              </a:rPr>
              <a:t>Money </a:t>
            </a:r>
            <a:r>
              <a:rPr lang="en-US" sz="1200" dirty="0">
                <a:latin typeface="Liberation Sans"/>
                <a:cs typeface="Liberation Sans"/>
              </a:rPr>
              <a:t>will determine a large part of your business plan in terms of how much you would like to earn and how much you’re able to spend (or invest) in order to earn more money</a:t>
            </a:r>
            <a:r>
              <a:rPr lang="en-US" sz="1200" dirty="0" smtClean="0">
                <a:latin typeface="Liberation Sans"/>
                <a:cs typeface="Liberation Sans"/>
              </a:rPr>
              <a:t>.</a:t>
            </a:r>
          </a:p>
          <a:p>
            <a:pPr marL="400050" lvl="1" indent="0">
              <a:buNone/>
            </a:pPr>
            <a:endParaRPr lang="en-US" sz="960" dirty="0">
              <a:latin typeface="Liberation Sans"/>
              <a:cs typeface="Liberation Sans"/>
            </a:endParaRPr>
          </a:p>
          <a:p>
            <a:pPr lvl="1">
              <a:buFont typeface="Arial"/>
              <a:buChar char="•"/>
            </a:pPr>
            <a:r>
              <a:rPr lang="en-US" sz="1200" dirty="0">
                <a:latin typeface="Liberation Sans"/>
                <a:cs typeface="Liberation Sans"/>
              </a:rPr>
              <a:t>Again, mindset is key here. However you feel about money, earning it and spending it, it’s now time to become friends with it and embrace its power to make things happen</a:t>
            </a:r>
            <a:r>
              <a:rPr lang="en-US" sz="1200" dirty="0" smtClean="0">
                <a:latin typeface="Liberation Sans"/>
                <a:cs typeface="Liberation Sans"/>
              </a:rPr>
              <a:t>.</a:t>
            </a:r>
          </a:p>
          <a:p>
            <a:pPr marL="400050" lvl="1" indent="0">
              <a:buNone/>
            </a:pPr>
            <a:endParaRPr lang="en-US" sz="960" dirty="0" smtClean="0">
              <a:latin typeface="Liberation Sans"/>
              <a:cs typeface="Liberation Sans"/>
            </a:endParaRPr>
          </a:p>
          <a:p>
            <a:pPr lvl="1">
              <a:buFont typeface="Arial"/>
              <a:buChar char="•"/>
            </a:pPr>
            <a:r>
              <a:rPr lang="en-US" sz="1200" dirty="0">
                <a:latin typeface="Liberation Sans"/>
                <a:cs typeface="Liberation Sans"/>
              </a:rPr>
              <a:t>With a healthy relationship with money in place, building your business will be much more enjoyable and perhaps easier than if the concept of money makes you uncomfortable. We’ll even go as far to say that an unwillingness to overcome this discomfort is a non-starter to starting a business</a:t>
            </a:r>
            <a:r>
              <a:rPr lang="en-US" sz="1200" dirty="0" smtClean="0">
                <a:latin typeface="Liberation Sans"/>
                <a:cs typeface="Liberation Sans"/>
              </a:rPr>
              <a:t>.</a:t>
            </a:r>
          </a:p>
          <a:p>
            <a:pPr marL="400050" lvl="1" indent="0">
              <a:buNone/>
            </a:pPr>
            <a:endParaRPr lang="en-US" sz="960" dirty="0" smtClean="0">
              <a:latin typeface="Liberation Sans"/>
              <a:cs typeface="Liberation Sans"/>
            </a:endParaRPr>
          </a:p>
          <a:p>
            <a:pPr lvl="1">
              <a:buFont typeface="Arial"/>
              <a:buChar char="•"/>
            </a:pPr>
            <a:r>
              <a:rPr lang="en-US" sz="1200" dirty="0" smtClean="0">
                <a:latin typeface="Liberation Sans"/>
                <a:cs typeface="Liberation Sans"/>
              </a:rPr>
              <a:t>Like </a:t>
            </a:r>
            <a:r>
              <a:rPr lang="en-US" sz="1200" dirty="0">
                <a:latin typeface="Liberation Sans"/>
                <a:cs typeface="Liberation Sans"/>
              </a:rPr>
              <a:t>any skill, money management can be learned. It requires discipline and determination to master</a:t>
            </a:r>
            <a:r>
              <a:rPr lang="en-US" sz="1200" dirty="0" smtClean="0">
                <a:latin typeface="Liberation Sans"/>
                <a:cs typeface="Liberation Sans"/>
              </a:rPr>
              <a:t>.</a:t>
            </a:r>
          </a:p>
          <a:p>
            <a:pPr marL="400050" lvl="1" indent="0">
              <a:buNone/>
            </a:pPr>
            <a:endParaRPr lang="en-US" sz="960" dirty="0" smtClean="0">
              <a:latin typeface="Liberation Sans"/>
              <a:cs typeface="Liberation Sans"/>
            </a:endParaRPr>
          </a:p>
          <a:p>
            <a:pPr lvl="1">
              <a:buFont typeface="Arial"/>
              <a:buChar char="•"/>
            </a:pPr>
            <a:r>
              <a:rPr lang="en-US" sz="1200" dirty="0">
                <a:latin typeface="Liberation Sans"/>
                <a:cs typeface="Liberation Sans"/>
              </a:rPr>
              <a:t>After you’ve logged your spending for 30 days, it’s time to ask yourself:</a:t>
            </a:r>
          </a:p>
          <a:p>
            <a:pPr lvl="2"/>
            <a:r>
              <a:rPr lang="en-US" sz="1200" dirty="0">
                <a:latin typeface="Liberation Sans"/>
                <a:cs typeface="Liberation Sans"/>
              </a:rPr>
              <a:t>What are three ways I can increase my income?</a:t>
            </a:r>
          </a:p>
          <a:p>
            <a:pPr lvl="2"/>
            <a:r>
              <a:rPr lang="en-US" sz="1200" dirty="0">
                <a:latin typeface="Liberation Sans"/>
                <a:cs typeface="Liberation Sans"/>
              </a:rPr>
              <a:t>What are five ways I could reduce spending?</a:t>
            </a:r>
          </a:p>
          <a:p>
            <a:pPr marL="400050" lvl="1" indent="0">
              <a:buNone/>
            </a:pPr>
            <a:endParaRPr lang="en-US" sz="960" dirty="0">
              <a:latin typeface="Liberation Sans"/>
              <a:cs typeface="Liberation Sans"/>
            </a:endParaRPr>
          </a:p>
          <a:p>
            <a:pPr lvl="1">
              <a:buFont typeface="Arial"/>
              <a:buChar char="•"/>
            </a:pPr>
            <a:r>
              <a:rPr lang="en-US" sz="1100" b="1" dirty="0">
                <a:latin typeface="Liberation Sans"/>
                <a:cs typeface="Liberation Sans"/>
              </a:rPr>
              <a:t>Book recommendations: </a:t>
            </a:r>
            <a:endParaRPr lang="en-US" sz="1100" dirty="0">
              <a:latin typeface="Liberation Sans"/>
              <a:cs typeface="Liberation Sans"/>
            </a:endParaRPr>
          </a:p>
          <a:p>
            <a:pPr lvl="2"/>
            <a:r>
              <a:rPr lang="en-US" sz="1100" i="1" dirty="0">
                <a:latin typeface="Liberation Sans"/>
                <a:cs typeface="Liberation Sans"/>
              </a:rPr>
              <a:t>Think and Grow Rich</a:t>
            </a:r>
            <a:r>
              <a:rPr lang="en-US" sz="1100" dirty="0">
                <a:latin typeface="Liberation Sans"/>
                <a:cs typeface="Liberation Sans"/>
              </a:rPr>
              <a:t> by Napoleon Hill </a:t>
            </a:r>
          </a:p>
          <a:p>
            <a:pPr lvl="2"/>
            <a:r>
              <a:rPr lang="en-US" sz="1100" i="1" dirty="0">
                <a:latin typeface="Liberation Sans"/>
                <a:cs typeface="Liberation Sans"/>
              </a:rPr>
              <a:t>The Total Money Makeover</a:t>
            </a:r>
            <a:r>
              <a:rPr lang="en-US" sz="1100" b="1" dirty="0">
                <a:latin typeface="Liberation Sans"/>
                <a:cs typeface="Liberation Sans"/>
              </a:rPr>
              <a:t> </a:t>
            </a:r>
            <a:r>
              <a:rPr lang="en-US" sz="1100" dirty="0">
                <a:latin typeface="Liberation Sans"/>
                <a:cs typeface="Liberation Sans"/>
              </a:rPr>
              <a:t>by Dave Ramsey</a:t>
            </a:r>
          </a:p>
          <a:p>
            <a:pPr marL="0" indent="0">
              <a:buNone/>
            </a:pPr>
            <a:endParaRPr lang="en-US" sz="1200" dirty="0">
              <a:latin typeface="Liberation Sans"/>
              <a:cs typeface="Liberation Sans"/>
            </a:endParaRPr>
          </a:p>
          <a:p>
            <a:endParaRPr lang="en-US" sz="1200" dirty="0">
              <a:latin typeface="Liberation Sans"/>
              <a:cs typeface="Liberation Sans"/>
            </a:endParaRPr>
          </a:p>
        </p:txBody>
      </p:sp>
    </p:spTree>
    <p:extLst>
      <p:ext uri="{BB962C8B-B14F-4D97-AF65-F5344CB8AC3E}">
        <p14:creationId xmlns:p14="http://schemas.microsoft.com/office/powerpoint/2010/main" val="23125270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5</a:t>
            </a:r>
            <a:r>
              <a:rPr lang="en-US" sz="2800" dirty="0" smtClean="0">
                <a:latin typeface="Oswald Medium"/>
                <a:cs typeface="Oswald Medium"/>
              </a:rPr>
              <a:t>: Pricing</a:t>
            </a:r>
            <a:r>
              <a:rPr lang="en-US" sz="2800" dirty="0">
                <a:latin typeface="Oswald Medium"/>
                <a:cs typeface="Oswald Medium"/>
              </a:rPr>
              <a:t>: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A </a:t>
            </a:r>
            <a:r>
              <a:rPr lang="en-US" sz="2800" dirty="0">
                <a:latin typeface="Oswald Medium"/>
                <a:cs typeface="Oswald Medium"/>
              </a:rPr>
              <a:t>Reliable Method to </a:t>
            </a:r>
            <a:r>
              <a:rPr lang="en-US" sz="2800" dirty="0" smtClean="0">
                <a:latin typeface="Oswald Medium"/>
                <a:cs typeface="Oswald Medium"/>
              </a:rPr>
              <a:t>Set Your </a:t>
            </a:r>
            <a:r>
              <a:rPr lang="en-US" sz="2800" dirty="0">
                <a:latin typeface="Oswald Medium"/>
                <a:cs typeface="Oswald Medium"/>
              </a:rPr>
              <a:t>Prices Accurately</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fontScale="55000" lnSpcReduction="20000"/>
          </a:bodyPr>
          <a:lstStyle/>
          <a:p>
            <a:pPr>
              <a:lnSpc>
                <a:spcPct val="140000"/>
              </a:lnSpc>
            </a:pPr>
            <a:r>
              <a:rPr lang="en-US" sz="3600" b="1" dirty="0" smtClean="0">
                <a:latin typeface="Liberation Sans"/>
                <a:cs typeface="Liberation Sans"/>
              </a:rPr>
              <a:t>A Formula for Pricing:</a:t>
            </a:r>
          </a:p>
          <a:p>
            <a:pPr lvl="1">
              <a:lnSpc>
                <a:spcPct val="140000"/>
              </a:lnSpc>
              <a:buFont typeface="Arial"/>
              <a:buChar char="•"/>
            </a:pPr>
            <a:r>
              <a:rPr lang="en-US" sz="3200" dirty="0" smtClean="0">
                <a:latin typeface="Liberation Sans"/>
                <a:cs typeface="Liberation Sans"/>
              </a:rPr>
              <a:t>COGS</a:t>
            </a:r>
            <a:r>
              <a:rPr lang="en-US" sz="3200" dirty="0">
                <a:latin typeface="Liberation Sans"/>
                <a:cs typeface="Liberation Sans"/>
              </a:rPr>
              <a:t>: Cost of Goods Sold</a:t>
            </a:r>
          </a:p>
          <a:p>
            <a:pPr lvl="1">
              <a:lnSpc>
                <a:spcPct val="140000"/>
              </a:lnSpc>
              <a:buFont typeface="Arial"/>
              <a:buChar char="•"/>
            </a:pPr>
            <a:r>
              <a:rPr lang="en-US" sz="3200" dirty="0">
                <a:latin typeface="Liberation Sans"/>
                <a:cs typeface="Liberation Sans"/>
              </a:rPr>
              <a:t>O&amp;GE: Overhead and General Expenses</a:t>
            </a:r>
          </a:p>
          <a:p>
            <a:pPr lvl="1">
              <a:lnSpc>
                <a:spcPct val="140000"/>
              </a:lnSpc>
              <a:buFont typeface="Arial"/>
              <a:buChar char="•"/>
            </a:pPr>
            <a:r>
              <a:rPr lang="en-US" sz="3200" dirty="0">
                <a:latin typeface="Liberation Sans"/>
                <a:cs typeface="Liberation Sans"/>
              </a:rPr>
              <a:t>Benchmark percentages for expenditures</a:t>
            </a:r>
          </a:p>
          <a:p>
            <a:pPr lvl="1">
              <a:lnSpc>
                <a:spcPct val="140000"/>
              </a:lnSpc>
              <a:buFont typeface="Arial"/>
              <a:buChar char="•"/>
            </a:pPr>
            <a:r>
              <a:rPr lang="en-US" sz="3200" dirty="0">
                <a:latin typeface="Liberation Sans"/>
                <a:cs typeface="Liberation Sans"/>
              </a:rPr>
              <a:t>Accounting categories specific to </a:t>
            </a:r>
            <a:r>
              <a:rPr lang="en-US" sz="3200" dirty="0" smtClean="0">
                <a:latin typeface="Liberation Sans"/>
                <a:cs typeface="Liberation Sans"/>
              </a:rPr>
              <a:t>photography </a:t>
            </a:r>
            <a:r>
              <a:rPr lang="en-US" sz="3200" dirty="0">
                <a:latin typeface="Liberation Sans"/>
                <a:cs typeface="Liberation Sans"/>
              </a:rPr>
              <a:t>b</a:t>
            </a:r>
            <a:r>
              <a:rPr lang="en-US" sz="3200" dirty="0" smtClean="0">
                <a:latin typeface="Liberation Sans"/>
                <a:cs typeface="Liberation Sans"/>
              </a:rPr>
              <a:t>usiness expenses</a:t>
            </a:r>
            <a:endParaRPr lang="en-US" sz="3200" dirty="0">
              <a:latin typeface="Liberation Sans"/>
              <a:cs typeface="Liberation Sans"/>
            </a:endParaRPr>
          </a:p>
          <a:p>
            <a:pPr lvl="1">
              <a:lnSpc>
                <a:spcPct val="140000"/>
              </a:lnSpc>
              <a:buFont typeface="Arial"/>
              <a:buChar char="•"/>
            </a:pPr>
            <a:r>
              <a:rPr lang="en-US" sz="3200" dirty="0">
                <a:latin typeface="Liberation Sans"/>
                <a:cs typeface="Liberation Sans"/>
              </a:rPr>
              <a:t>A monthly bookkeeping system that’s simple to maintain</a:t>
            </a:r>
          </a:p>
          <a:p>
            <a:pPr lvl="1">
              <a:lnSpc>
                <a:spcPct val="140000"/>
              </a:lnSpc>
              <a:buFont typeface="Arial"/>
              <a:buChar char="•"/>
            </a:pPr>
            <a:r>
              <a:rPr lang="en-US" sz="3200" dirty="0">
                <a:latin typeface="Liberation Sans"/>
                <a:cs typeface="Liberation Sans"/>
              </a:rPr>
              <a:t>Determining your Photographer’s Salary </a:t>
            </a:r>
          </a:p>
          <a:p>
            <a:pPr lvl="1">
              <a:lnSpc>
                <a:spcPct val="140000"/>
              </a:lnSpc>
              <a:buFont typeface="Arial"/>
              <a:buChar char="•"/>
            </a:pPr>
            <a:r>
              <a:rPr lang="en-US" sz="3200" dirty="0">
                <a:latin typeface="Liberation Sans"/>
                <a:cs typeface="Liberation Sans"/>
              </a:rPr>
              <a:t>Cash flow including how to survive with a seasonal business</a:t>
            </a:r>
          </a:p>
          <a:p>
            <a:pPr lvl="1">
              <a:lnSpc>
                <a:spcPct val="140000"/>
              </a:lnSpc>
              <a:buFont typeface="Arial"/>
              <a:buChar char="•"/>
            </a:pPr>
            <a:r>
              <a:rPr lang="en-US" sz="3200" dirty="0">
                <a:latin typeface="Liberation Sans"/>
                <a:cs typeface="Liberation Sans"/>
              </a:rPr>
              <a:t>Sub-goal bank accounts and recommended percentages</a:t>
            </a:r>
          </a:p>
          <a:p>
            <a:pPr lvl="1">
              <a:lnSpc>
                <a:spcPct val="140000"/>
              </a:lnSpc>
              <a:buFont typeface="Arial"/>
              <a:buChar char="•"/>
            </a:pPr>
            <a:r>
              <a:rPr lang="en-US" sz="3200" dirty="0">
                <a:latin typeface="Liberation Sans"/>
                <a:cs typeface="Liberation Sans"/>
              </a:rPr>
              <a:t>Budgeting (with sample spreadsheet)</a:t>
            </a:r>
          </a:p>
          <a:p>
            <a:pPr lvl="1">
              <a:lnSpc>
                <a:spcPct val="140000"/>
              </a:lnSpc>
              <a:buFont typeface="Arial"/>
              <a:buChar char="•"/>
            </a:pPr>
            <a:r>
              <a:rPr lang="en-US" sz="3200" dirty="0">
                <a:latin typeface="Liberation Sans"/>
                <a:cs typeface="Liberation Sans"/>
              </a:rPr>
              <a:t>Time management</a:t>
            </a:r>
          </a:p>
          <a:p>
            <a:endParaRPr lang="en-US" sz="2800" dirty="0" smtClean="0">
              <a:latin typeface="Liberation Sans"/>
              <a:cs typeface="Liberation Sans"/>
            </a:endParaRPr>
          </a:p>
          <a:p>
            <a:pPr lvl="1"/>
            <a:endParaRPr lang="en-US" dirty="0">
              <a:latin typeface="Liberation Sans"/>
              <a:cs typeface="Liberation Sans"/>
            </a:endParaRPr>
          </a:p>
        </p:txBody>
      </p:sp>
    </p:spTree>
    <p:extLst>
      <p:ext uri="{BB962C8B-B14F-4D97-AF65-F5344CB8AC3E}">
        <p14:creationId xmlns:p14="http://schemas.microsoft.com/office/powerpoint/2010/main" val="40366459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5: Pricing: </a:t>
            </a:r>
            <a:br>
              <a:rPr lang="en-US" sz="2800" dirty="0" smtClean="0">
                <a:latin typeface="Oswald Medium"/>
                <a:cs typeface="Oswald Medium"/>
              </a:rPr>
            </a:br>
            <a:r>
              <a:rPr lang="en-US" sz="2800" dirty="0" smtClean="0">
                <a:latin typeface="Oswald Medium"/>
                <a:cs typeface="Oswald Medium"/>
              </a:rPr>
              <a:t>A Reliable Method to Set Your Prices Accurately</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Points:</a:t>
            </a:r>
            <a:r>
              <a:rPr lang="en-US" sz="1400" b="1" dirty="0" smtClean="0">
                <a:latin typeface="Liberation Sans"/>
                <a:cs typeface="Liberation Sans"/>
              </a:rPr>
              <a:t>	</a:t>
            </a:r>
          </a:p>
          <a:p>
            <a:pPr marL="0" indent="0">
              <a:buNone/>
            </a:pPr>
            <a:endParaRPr lang="en-US" sz="1400" dirty="0" smtClean="0">
              <a:latin typeface="Liberation Sans"/>
              <a:cs typeface="Liberation Sans"/>
            </a:endParaRPr>
          </a:p>
          <a:p>
            <a:pPr lvl="1">
              <a:buFont typeface="Arial"/>
              <a:buChar char="•"/>
            </a:pPr>
            <a:r>
              <a:rPr lang="en-US" sz="1400" dirty="0">
                <a:latin typeface="Liberation Sans"/>
                <a:cs typeface="Liberation Sans"/>
              </a:rPr>
              <a:t>Now that we have our 30-day Spending Log in place, </a:t>
            </a:r>
            <a:r>
              <a:rPr lang="en-US" sz="1400" dirty="0" smtClean="0">
                <a:latin typeface="Liberation Sans"/>
                <a:cs typeface="Liberation Sans"/>
              </a:rPr>
              <a:t>it’s </a:t>
            </a:r>
            <a:r>
              <a:rPr lang="en-US" sz="1400" dirty="0">
                <a:latin typeface="Liberation Sans"/>
                <a:cs typeface="Liberation Sans"/>
              </a:rPr>
              <a:t>time to look at our pricing. </a:t>
            </a:r>
            <a:endParaRPr lang="en-US" sz="1400" dirty="0" smtClean="0">
              <a:latin typeface="Liberation Sans"/>
              <a:cs typeface="Liberation Sans"/>
            </a:endParaRPr>
          </a:p>
          <a:p>
            <a:pPr marL="571500" lvl="1" indent="-171450">
              <a:buFont typeface="Arial"/>
              <a:buChar char="•"/>
            </a:pPr>
            <a:endParaRPr lang="en-US" sz="1400" dirty="0">
              <a:latin typeface="Liberation Sans"/>
              <a:cs typeface="Liberation Sans"/>
            </a:endParaRPr>
          </a:p>
          <a:p>
            <a:pPr marL="857250" lvl="2" indent="0">
              <a:buNone/>
            </a:pPr>
            <a:r>
              <a:rPr lang="en-US" sz="1400" dirty="0">
                <a:latin typeface="Liberation Sans"/>
                <a:cs typeface="Liberation Sans"/>
              </a:rPr>
              <a:t>Pricing? You might think, and a myriad of statements come to mind: I don’t even know what I’m selling yet; I don’t know how to sell; I don’t know who I’m selling to, </a:t>
            </a:r>
            <a:r>
              <a:rPr lang="mr-IN" sz="1400" dirty="0" smtClean="0">
                <a:latin typeface="Liberation Sans"/>
                <a:cs typeface="Liberation Sans"/>
              </a:rPr>
              <a:t>…</a:t>
            </a:r>
            <a:r>
              <a:rPr lang="en-US" sz="1400" dirty="0" smtClean="0">
                <a:latin typeface="Liberation Sans"/>
                <a:cs typeface="Liberation Sans"/>
              </a:rPr>
              <a:t>.</a:t>
            </a:r>
            <a:endParaRPr lang="en-US" sz="1400" dirty="0">
              <a:latin typeface="Liberation Sans"/>
              <a:cs typeface="Liberation Sans"/>
            </a:endParaRPr>
          </a:p>
          <a:p>
            <a:pPr lvl="1">
              <a:buFont typeface="Arial"/>
              <a:buChar char="•"/>
            </a:pPr>
            <a:endParaRPr lang="en-US" sz="1400" dirty="0" smtClean="0">
              <a:latin typeface="Liberation Sans"/>
              <a:cs typeface="Liberation Sans"/>
            </a:endParaRPr>
          </a:p>
          <a:p>
            <a:pPr lvl="1">
              <a:buFont typeface="Arial"/>
              <a:buChar char="•"/>
            </a:pPr>
            <a:r>
              <a:rPr lang="en-US" sz="1400" dirty="0" smtClean="0">
                <a:latin typeface="Liberation Sans"/>
                <a:cs typeface="Liberation Sans"/>
              </a:rPr>
              <a:t>The </a:t>
            </a:r>
            <a:r>
              <a:rPr lang="en-US" sz="1400" dirty="0">
                <a:latin typeface="Liberation Sans"/>
                <a:cs typeface="Liberation Sans"/>
              </a:rPr>
              <a:t>response to all of those statements stems from pricing and reverse engineering. </a:t>
            </a:r>
          </a:p>
          <a:p>
            <a:pPr lvl="1">
              <a:buFont typeface="Arial"/>
              <a:buChar char="•"/>
            </a:pPr>
            <a:endParaRPr lang="en-US" sz="1400" dirty="0" smtClean="0">
              <a:latin typeface="Liberation Sans"/>
              <a:cs typeface="Liberation Sans"/>
            </a:endParaRPr>
          </a:p>
          <a:p>
            <a:pPr lvl="1">
              <a:buFont typeface="Arial"/>
              <a:buChar char="•"/>
            </a:pPr>
            <a:r>
              <a:rPr lang="en-US" sz="1400" dirty="0" smtClean="0">
                <a:latin typeface="Liberation Sans"/>
                <a:cs typeface="Liberation Sans"/>
              </a:rPr>
              <a:t>Pricing </a:t>
            </a:r>
            <a:r>
              <a:rPr lang="en-US" sz="1400" dirty="0">
                <a:latin typeface="Liberation Sans"/>
                <a:cs typeface="Liberation Sans"/>
              </a:rPr>
              <a:t>is both art and mathematics, and it may take weeks, months or even years to get it right. So it’s important to have a formula to work with from the outset. </a:t>
            </a:r>
          </a:p>
          <a:p>
            <a:pPr lvl="1">
              <a:buFont typeface="Arial"/>
              <a:buChar char="•"/>
            </a:pPr>
            <a:endParaRPr lang="en-US" sz="1400" dirty="0" smtClean="0">
              <a:latin typeface="Liberation Sans"/>
              <a:cs typeface="Liberation Sans"/>
            </a:endParaRPr>
          </a:p>
          <a:p>
            <a:pPr lvl="1">
              <a:buFont typeface="Arial"/>
              <a:buChar char="•"/>
            </a:pPr>
            <a:r>
              <a:rPr lang="en-US" sz="1400" dirty="0" smtClean="0">
                <a:latin typeface="Liberation Sans"/>
                <a:cs typeface="Liberation Sans"/>
              </a:rPr>
              <a:t>Again</a:t>
            </a:r>
            <a:r>
              <a:rPr lang="en-US" sz="1400" dirty="0">
                <a:latin typeface="Liberation Sans"/>
                <a:cs typeface="Liberation Sans"/>
              </a:rPr>
              <a:t>, let’s begin with the end in mind. Regardless of how much you’re currently earning from photography (e.g., $0/year or $50,000/year), think about exactly how much you would like to earn in the year ahead. Write this number down.</a:t>
            </a:r>
          </a:p>
          <a:p>
            <a:pPr lvl="1">
              <a:buFont typeface="Arial"/>
              <a:buChar char="•"/>
            </a:pPr>
            <a:endParaRPr lang="en-US" sz="1400" dirty="0" smtClean="0">
              <a:latin typeface="Liberation Sans"/>
              <a:cs typeface="Liberation Sans"/>
            </a:endParaRPr>
          </a:p>
          <a:p>
            <a:pPr lvl="1">
              <a:buFont typeface="Arial"/>
              <a:buChar char="•"/>
            </a:pPr>
            <a:r>
              <a:rPr lang="en-US" sz="1400" dirty="0" smtClean="0">
                <a:latin typeface="Liberation Sans"/>
                <a:cs typeface="Liberation Sans"/>
              </a:rPr>
              <a:t>Now</a:t>
            </a:r>
            <a:r>
              <a:rPr lang="en-US" sz="1400" dirty="0">
                <a:latin typeface="Liberation Sans"/>
                <a:cs typeface="Liberation Sans"/>
              </a:rPr>
              <a:t>, let’s go back to your Spending Log and look at your expenses. </a:t>
            </a:r>
          </a:p>
          <a:p>
            <a:pPr marL="0" indent="0">
              <a:buNone/>
            </a:pPr>
            <a:endParaRPr lang="en-US" sz="1400" dirty="0">
              <a:latin typeface="Liberation Sans"/>
              <a:cs typeface="Liberation Sans"/>
            </a:endParaRPr>
          </a:p>
          <a:p>
            <a:endParaRPr lang="en-US" sz="1400" dirty="0">
              <a:latin typeface="Liberation Sans"/>
              <a:cs typeface="Liberation Sans"/>
            </a:endParaRPr>
          </a:p>
        </p:txBody>
      </p:sp>
    </p:spTree>
    <p:extLst>
      <p:ext uri="{BB962C8B-B14F-4D97-AF65-F5344CB8AC3E}">
        <p14:creationId xmlns:p14="http://schemas.microsoft.com/office/powerpoint/2010/main" val="6789068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5: Pricing: </a:t>
            </a:r>
            <a:br>
              <a:rPr lang="en-US" sz="2800" dirty="0" smtClean="0">
                <a:latin typeface="Oswald Medium"/>
                <a:cs typeface="Oswald Medium"/>
              </a:rPr>
            </a:br>
            <a:r>
              <a:rPr lang="en-US" sz="2800" dirty="0" smtClean="0">
                <a:latin typeface="Oswald Medium"/>
                <a:cs typeface="Oswald Medium"/>
              </a:rPr>
              <a:t>A Reliable Method to Set Your Prices Accurately</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200" b="1" dirty="0" smtClean="0">
                <a:latin typeface="Liberation Sans"/>
                <a:cs typeface="Liberation Sans"/>
              </a:rPr>
              <a:t>Key Takeaways:	</a:t>
            </a:r>
          </a:p>
          <a:p>
            <a:endParaRPr lang="en-US" sz="700" dirty="0" smtClean="0">
              <a:latin typeface="Liberation Sans"/>
              <a:cs typeface="Liberation Sans"/>
            </a:endParaRPr>
          </a:p>
          <a:p>
            <a:pPr lvl="1">
              <a:buFont typeface="Arial"/>
              <a:buChar char="•"/>
            </a:pPr>
            <a:r>
              <a:rPr lang="en-US" sz="1100" dirty="0">
                <a:latin typeface="Liberation Sans"/>
                <a:cs typeface="Liberation Sans"/>
              </a:rPr>
              <a:t>Expenses for a business owner fall into three categories:</a:t>
            </a:r>
          </a:p>
          <a:p>
            <a:pPr marL="800100" lvl="2" indent="0">
              <a:buNone/>
            </a:pPr>
            <a:r>
              <a:rPr lang="en-US" sz="1100" dirty="0" smtClean="0">
                <a:latin typeface="Liberation Sans"/>
                <a:cs typeface="Liberation Sans"/>
              </a:rPr>
              <a:t>1.  Personal</a:t>
            </a:r>
            <a:r>
              <a:rPr lang="en-US" sz="1100" dirty="0">
                <a:latin typeface="Liberation Sans"/>
                <a:cs typeface="Liberation Sans"/>
              </a:rPr>
              <a:t>: </a:t>
            </a:r>
            <a:endParaRPr lang="en-US" sz="1100" dirty="0" smtClean="0">
              <a:latin typeface="Liberation Sans"/>
              <a:cs typeface="Liberation Sans"/>
            </a:endParaRPr>
          </a:p>
          <a:p>
            <a:pPr marL="971550" lvl="2" indent="-171450"/>
            <a:r>
              <a:rPr lang="en-US" sz="1100" dirty="0" smtClean="0">
                <a:latin typeface="Liberation Sans"/>
                <a:cs typeface="Liberation Sans"/>
              </a:rPr>
              <a:t>Examples </a:t>
            </a:r>
            <a:r>
              <a:rPr lang="en-US" sz="1100" dirty="0">
                <a:latin typeface="Liberation Sans"/>
                <a:cs typeface="Liberation Sans"/>
              </a:rPr>
              <a:t>include groceries, clothing, entertainment, etc</a:t>
            </a:r>
            <a:r>
              <a:rPr lang="en-US" sz="1100" dirty="0" smtClean="0">
                <a:latin typeface="Liberation Sans"/>
                <a:cs typeface="Liberation Sans"/>
              </a:rPr>
              <a:t>.</a:t>
            </a:r>
          </a:p>
          <a:p>
            <a:pPr marL="1885950" lvl="4" indent="-171450">
              <a:buFont typeface="Arial"/>
              <a:buChar char="•"/>
            </a:pPr>
            <a:endParaRPr lang="en-US" sz="700" dirty="0">
              <a:latin typeface="Liberation Sans"/>
              <a:cs typeface="Liberation Sans"/>
            </a:endParaRPr>
          </a:p>
          <a:p>
            <a:pPr marL="800100" lvl="2" indent="0">
              <a:buNone/>
            </a:pPr>
            <a:r>
              <a:rPr lang="en-US" sz="1100" dirty="0">
                <a:latin typeface="Liberation Sans"/>
                <a:cs typeface="Liberation Sans"/>
              </a:rPr>
              <a:t>2. </a:t>
            </a:r>
            <a:r>
              <a:rPr lang="en-US" sz="1100" dirty="0" smtClean="0">
                <a:latin typeface="Liberation Sans"/>
                <a:cs typeface="Liberation Sans"/>
              </a:rPr>
              <a:t>COGS</a:t>
            </a:r>
            <a:r>
              <a:rPr lang="en-US" sz="1100" dirty="0">
                <a:latin typeface="Liberation Sans"/>
                <a:cs typeface="Liberation Sans"/>
              </a:rPr>
              <a:t>: Cost Of Goods </a:t>
            </a:r>
            <a:r>
              <a:rPr lang="en-US" sz="1100" dirty="0" smtClean="0">
                <a:latin typeface="Liberation Sans"/>
                <a:cs typeface="Liberation Sans"/>
              </a:rPr>
              <a:t>Sold:</a:t>
            </a:r>
            <a:endParaRPr lang="en-US" sz="1100" dirty="0">
              <a:latin typeface="Liberation Sans"/>
              <a:cs typeface="Liberation Sans"/>
            </a:endParaRPr>
          </a:p>
          <a:p>
            <a:pPr marL="971550" lvl="2" indent="-171450"/>
            <a:r>
              <a:rPr lang="en-US" sz="1100" dirty="0">
                <a:latin typeface="Liberation Sans"/>
                <a:cs typeface="Liberation Sans"/>
              </a:rPr>
              <a:t>COGS are expenses that you incurred because you needed to buy an Item specifically for a </a:t>
            </a:r>
            <a:r>
              <a:rPr lang="en-US" sz="1100" dirty="0" err="1">
                <a:latin typeface="Liberation Sans"/>
                <a:cs typeface="Liberation Sans"/>
              </a:rPr>
              <a:t>Photoshoot</a:t>
            </a:r>
            <a:r>
              <a:rPr lang="en-US" sz="1100" dirty="0">
                <a:latin typeface="Liberation Sans"/>
                <a:cs typeface="Liberation Sans"/>
              </a:rPr>
              <a:t>. Examples include location fees, props for a specific </a:t>
            </a:r>
            <a:r>
              <a:rPr lang="en-US" sz="1100" dirty="0" smtClean="0">
                <a:latin typeface="Liberation Sans"/>
                <a:cs typeface="Liberation Sans"/>
              </a:rPr>
              <a:t>shoot </a:t>
            </a:r>
            <a:r>
              <a:rPr lang="en-US" sz="1100" dirty="0">
                <a:latin typeface="Liberation Sans"/>
                <a:cs typeface="Liberation Sans"/>
              </a:rPr>
              <a:t>and that </a:t>
            </a:r>
            <a:r>
              <a:rPr lang="en-US" sz="1100" dirty="0" smtClean="0">
                <a:latin typeface="Liberation Sans"/>
                <a:cs typeface="Liberation Sans"/>
              </a:rPr>
              <a:t>shoot </a:t>
            </a:r>
            <a:r>
              <a:rPr lang="en-US" sz="1100" dirty="0">
                <a:latin typeface="Liberation Sans"/>
                <a:cs typeface="Liberation Sans"/>
              </a:rPr>
              <a:t>only, travel to the </a:t>
            </a:r>
            <a:r>
              <a:rPr lang="en-US" sz="1100" dirty="0" smtClean="0">
                <a:latin typeface="Liberation Sans"/>
                <a:cs typeface="Liberation Sans"/>
              </a:rPr>
              <a:t>shoot</a:t>
            </a:r>
            <a:r>
              <a:rPr lang="en-US" sz="1100" dirty="0">
                <a:latin typeface="Liberation Sans"/>
                <a:cs typeface="Liberation Sans"/>
              </a:rPr>
              <a:t>, merchant credit card fees (PayPal/</a:t>
            </a:r>
            <a:r>
              <a:rPr lang="en-US" sz="1100" dirty="0" err="1">
                <a:latin typeface="Liberation Sans"/>
                <a:cs typeface="Liberation Sans"/>
              </a:rPr>
              <a:t>Venmo</a:t>
            </a:r>
            <a:r>
              <a:rPr lang="en-US" sz="1100" dirty="0">
                <a:latin typeface="Liberation Sans"/>
                <a:cs typeface="Liberation Sans"/>
              </a:rPr>
              <a:t>/Stripe Fees) on payments from specific </a:t>
            </a:r>
            <a:r>
              <a:rPr lang="en-US" sz="1100" dirty="0" smtClean="0">
                <a:latin typeface="Liberation Sans"/>
                <a:cs typeface="Liberation Sans"/>
              </a:rPr>
              <a:t>shoots</a:t>
            </a:r>
            <a:r>
              <a:rPr lang="en-US" sz="1100" dirty="0">
                <a:latin typeface="Liberation Sans"/>
                <a:cs typeface="Liberation Sans"/>
              </a:rPr>
              <a:t>, </a:t>
            </a:r>
            <a:r>
              <a:rPr lang="en-US" sz="1100" dirty="0" smtClean="0">
                <a:latin typeface="Liberation Sans"/>
                <a:cs typeface="Liberation Sans"/>
              </a:rPr>
              <a:t>etc.</a:t>
            </a:r>
          </a:p>
          <a:p>
            <a:pPr marL="971550" lvl="2" indent="-171450"/>
            <a:r>
              <a:rPr lang="en-US" sz="1100" dirty="0" smtClean="0">
                <a:latin typeface="Liberation Sans"/>
                <a:cs typeface="Liberation Sans"/>
              </a:rPr>
              <a:t>If </a:t>
            </a:r>
            <a:r>
              <a:rPr lang="en-US" sz="1100" dirty="0">
                <a:latin typeface="Liberation Sans"/>
                <a:cs typeface="Liberation Sans"/>
              </a:rPr>
              <a:t>you have no </a:t>
            </a:r>
            <a:r>
              <a:rPr lang="en-US" sz="1100" dirty="0" err="1">
                <a:latin typeface="Liberation Sans"/>
                <a:cs typeface="Liberation Sans"/>
              </a:rPr>
              <a:t>Photoshoots</a:t>
            </a:r>
            <a:r>
              <a:rPr lang="en-US" sz="1100" dirty="0">
                <a:latin typeface="Liberation Sans"/>
                <a:cs typeface="Liberation Sans"/>
              </a:rPr>
              <a:t> and therefore no sales, you will not have any COGS</a:t>
            </a:r>
            <a:r>
              <a:rPr lang="en-US" sz="1100" dirty="0" smtClean="0">
                <a:latin typeface="Liberation Sans"/>
                <a:cs typeface="Liberation Sans"/>
              </a:rPr>
              <a:t>.</a:t>
            </a:r>
          </a:p>
          <a:p>
            <a:pPr marL="1885950" lvl="4" indent="-171450">
              <a:buFont typeface="Arial"/>
              <a:buChar char="•"/>
            </a:pPr>
            <a:endParaRPr lang="en-US" sz="700" dirty="0">
              <a:latin typeface="Liberation Sans"/>
              <a:cs typeface="Liberation Sans"/>
            </a:endParaRPr>
          </a:p>
          <a:p>
            <a:pPr marL="800100" lvl="2" indent="0">
              <a:buNone/>
            </a:pPr>
            <a:r>
              <a:rPr lang="en-US" sz="1100" dirty="0">
                <a:latin typeface="Liberation Sans"/>
                <a:cs typeface="Liberation Sans"/>
              </a:rPr>
              <a:t>3</a:t>
            </a:r>
            <a:r>
              <a:rPr lang="en-US" sz="1100" dirty="0" smtClean="0">
                <a:latin typeface="Liberation Sans"/>
                <a:cs typeface="Liberation Sans"/>
              </a:rPr>
              <a:t>. O</a:t>
            </a:r>
            <a:r>
              <a:rPr lang="en-US" sz="1100" dirty="0">
                <a:latin typeface="Liberation Sans"/>
                <a:cs typeface="Liberation Sans"/>
              </a:rPr>
              <a:t>&amp;GE: Overhead and General </a:t>
            </a:r>
            <a:r>
              <a:rPr lang="en-US" sz="1100" dirty="0" smtClean="0">
                <a:latin typeface="Liberation Sans"/>
                <a:cs typeface="Liberation Sans"/>
              </a:rPr>
              <a:t>Expenses:</a:t>
            </a:r>
            <a:endParaRPr lang="en-US" sz="1100" dirty="0">
              <a:latin typeface="Liberation Sans"/>
              <a:cs typeface="Liberation Sans"/>
            </a:endParaRPr>
          </a:p>
          <a:p>
            <a:pPr marL="971550" lvl="2" indent="-171450"/>
            <a:r>
              <a:rPr lang="en-US" sz="1100" dirty="0">
                <a:latin typeface="Liberation Sans"/>
                <a:cs typeface="Liberation Sans"/>
              </a:rPr>
              <a:t>O&amp;GE are expenses that you incur whether or not you have any sales. These include your website and marketing materials (more on this later), insurance, your office/studio rent and utilities, taxes, etc.</a:t>
            </a:r>
            <a:r>
              <a:rPr lang="en-US" sz="1100" dirty="0" smtClean="0">
                <a:effectLst/>
                <a:latin typeface="Liberation Sans"/>
                <a:cs typeface="Liberation Sans"/>
              </a:rPr>
              <a:t> </a:t>
            </a:r>
            <a:endParaRPr lang="en-US" sz="1100" dirty="0" smtClean="0">
              <a:latin typeface="Liberation Sans"/>
              <a:cs typeface="Liberation Sans"/>
            </a:endParaRPr>
          </a:p>
          <a:p>
            <a:pPr lvl="1">
              <a:buFont typeface="Arial"/>
              <a:buChar char="•"/>
            </a:pPr>
            <a:endParaRPr lang="en-US" sz="700" dirty="0" smtClean="0">
              <a:latin typeface="Liberation Sans"/>
              <a:cs typeface="Liberation Sans"/>
            </a:endParaRPr>
          </a:p>
          <a:p>
            <a:pPr lvl="1">
              <a:buFont typeface="Arial"/>
              <a:buChar char="•"/>
            </a:pPr>
            <a:r>
              <a:rPr lang="en-US" sz="1100" dirty="0" smtClean="0">
                <a:latin typeface="Liberation Sans"/>
                <a:cs typeface="Liberation Sans"/>
              </a:rPr>
              <a:t>The </a:t>
            </a:r>
            <a:r>
              <a:rPr lang="en-US" sz="1100" dirty="0">
                <a:latin typeface="Liberation Sans"/>
                <a:cs typeface="Liberation Sans"/>
              </a:rPr>
              <a:t>Professional Photographers of America (PPA)’s benchmark </a:t>
            </a:r>
            <a:r>
              <a:rPr lang="en-US" sz="1100" dirty="0" smtClean="0">
                <a:latin typeface="Liberation Sans"/>
                <a:cs typeface="Liberation Sans"/>
              </a:rPr>
              <a:t>recommendations:</a:t>
            </a:r>
            <a:endParaRPr lang="en-US" sz="1100" dirty="0">
              <a:latin typeface="Liberation Sans"/>
              <a:cs typeface="Liberation Sans"/>
            </a:endParaRPr>
          </a:p>
          <a:p>
            <a:pPr marL="1885950" lvl="4" indent="-171450">
              <a:buFont typeface="Arial"/>
              <a:buChar char="•"/>
            </a:pPr>
            <a:r>
              <a:rPr lang="en-US" sz="1100" dirty="0">
                <a:latin typeface="Liberation Sans"/>
                <a:cs typeface="Liberation Sans"/>
              </a:rPr>
              <a:t>COGS: 			</a:t>
            </a:r>
            <a:r>
              <a:rPr lang="en-US" sz="1100" dirty="0" smtClean="0">
                <a:latin typeface="Liberation Sans"/>
                <a:cs typeface="Liberation Sans"/>
              </a:rPr>
              <a:t>	25</a:t>
            </a:r>
            <a:r>
              <a:rPr lang="en-US" sz="1100" dirty="0">
                <a:latin typeface="Liberation Sans"/>
                <a:cs typeface="Liberation Sans"/>
              </a:rPr>
              <a:t>% of your sales</a:t>
            </a:r>
          </a:p>
          <a:p>
            <a:pPr marL="1885950" lvl="4" indent="-171450">
              <a:buFont typeface="Arial"/>
              <a:buChar char="•"/>
            </a:pPr>
            <a:r>
              <a:rPr lang="en-US" sz="1100" dirty="0" smtClean="0">
                <a:latin typeface="Liberation Sans"/>
                <a:cs typeface="Liberation Sans"/>
              </a:rPr>
              <a:t>O</a:t>
            </a:r>
            <a:r>
              <a:rPr lang="en-US" sz="1100" dirty="0">
                <a:latin typeface="Liberation Sans"/>
                <a:cs typeface="Liberation Sans"/>
              </a:rPr>
              <a:t>&amp;GE: 			</a:t>
            </a:r>
            <a:r>
              <a:rPr lang="en-US" sz="1100" dirty="0" smtClean="0">
                <a:latin typeface="Liberation Sans"/>
                <a:cs typeface="Liberation Sans"/>
              </a:rPr>
              <a:t>	35</a:t>
            </a:r>
            <a:r>
              <a:rPr lang="en-US" sz="1100" dirty="0">
                <a:latin typeface="Liberation Sans"/>
                <a:cs typeface="Liberation Sans"/>
              </a:rPr>
              <a:t>% of your sales</a:t>
            </a:r>
          </a:p>
          <a:p>
            <a:pPr marL="1885950" lvl="4" indent="-171450">
              <a:buFont typeface="Arial"/>
              <a:buChar char="•"/>
            </a:pPr>
            <a:r>
              <a:rPr lang="en-US" sz="1100" dirty="0" smtClean="0">
                <a:latin typeface="Liberation Sans"/>
                <a:cs typeface="Liberation Sans"/>
              </a:rPr>
              <a:t>Total </a:t>
            </a:r>
            <a:r>
              <a:rPr lang="en-US" sz="1100" dirty="0">
                <a:latin typeface="Liberation Sans"/>
                <a:cs typeface="Liberation Sans"/>
              </a:rPr>
              <a:t>COGS + O&amp;GE:	</a:t>
            </a:r>
            <a:r>
              <a:rPr lang="en-US" sz="1100" dirty="0" smtClean="0">
                <a:latin typeface="Liberation Sans"/>
                <a:cs typeface="Liberation Sans"/>
              </a:rPr>
              <a:t>	60</a:t>
            </a:r>
            <a:r>
              <a:rPr lang="en-US" sz="1100" dirty="0">
                <a:latin typeface="Liberation Sans"/>
                <a:cs typeface="Liberation Sans"/>
              </a:rPr>
              <a:t>% of your sales</a:t>
            </a:r>
            <a:r>
              <a:rPr lang="en-US" sz="1100" dirty="0" smtClean="0">
                <a:effectLst/>
                <a:latin typeface="Liberation Sans"/>
                <a:cs typeface="Liberation Sans"/>
              </a:rPr>
              <a:t> </a:t>
            </a:r>
          </a:p>
          <a:p>
            <a:pPr marL="571500" lvl="1" indent="-171450">
              <a:buFont typeface="Arial"/>
              <a:buChar char="•"/>
            </a:pPr>
            <a:endParaRPr lang="en-US" sz="950" dirty="0">
              <a:latin typeface="Liberation Sans"/>
              <a:cs typeface="Liberation Sans"/>
            </a:endParaRPr>
          </a:p>
          <a:p>
            <a:pPr lvl="1">
              <a:buFont typeface="Arial"/>
              <a:buChar char="•"/>
            </a:pPr>
            <a:r>
              <a:rPr lang="en-US" sz="1100" b="1" dirty="0">
                <a:latin typeface="Liberation Sans"/>
                <a:cs typeface="Liberation Sans"/>
              </a:rPr>
              <a:t>Recommended Resources:</a:t>
            </a:r>
            <a:endParaRPr lang="en-US" sz="1100" dirty="0">
              <a:latin typeface="Liberation Sans"/>
              <a:cs typeface="Liberation Sans"/>
            </a:endParaRPr>
          </a:p>
          <a:p>
            <a:pPr lvl="1">
              <a:buFont typeface="Arial"/>
              <a:buChar char="•"/>
            </a:pPr>
            <a:r>
              <a:rPr lang="en-US" sz="1100" dirty="0">
                <a:latin typeface="Liberation Sans"/>
                <a:cs typeface="Liberation Sans"/>
              </a:rPr>
              <a:t>The Professional Photographers of America (PPA): </a:t>
            </a:r>
            <a:r>
              <a:rPr lang="en-US" sz="1100" u="sng" dirty="0">
                <a:latin typeface="Liberation Sans"/>
                <a:cs typeface="Liberation Sans"/>
                <a:hlinkClick r:id="rId2"/>
              </a:rPr>
              <a:t>https://www.ppa.com</a:t>
            </a:r>
            <a:endParaRPr lang="en-US" sz="1100" dirty="0">
              <a:latin typeface="Liberation Sans"/>
              <a:cs typeface="Liberation Sans"/>
            </a:endParaRPr>
          </a:p>
          <a:p>
            <a:pPr lvl="1">
              <a:buFont typeface="Arial"/>
              <a:buChar char="•"/>
            </a:pPr>
            <a:r>
              <a:rPr lang="en-US" sz="1100" dirty="0">
                <a:latin typeface="Liberation Sans"/>
                <a:cs typeface="Liberation Sans"/>
              </a:rPr>
              <a:t>Charles Lewis Photography: </a:t>
            </a:r>
            <a:r>
              <a:rPr lang="en-US" sz="1100" u="sng" dirty="0">
                <a:latin typeface="Liberation Sans"/>
                <a:cs typeface="Liberation Sans"/>
                <a:hlinkClick r:id="rId3"/>
              </a:rPr>
              <a:t>https://</a:t>
            </a:r>
            <a:r>
              <a:rPr lang="en-US" sz="1100" u="sng" dirty="0" smtClean="0">
                <a:latin typeface="Liberation Sans"/>
                <a:cs typeface="Liberation Sans"/>
                <a:hlinkClick r:id="rId3"/>
              </a:rPr>
              <a:t>cjlewis.com</a:t>
            </a:r>
            <a:endParaRPr lang="en-US" sz="1100" dirty="0">
              <a:latin typeface="Liberation Sans"/>
              <a:cs typeface="Liberation Sans"/>
            </a:endParaRPr>
          </a:p>
        </p:txBody>
      </p:sp>
    </p:spTree>
    <p:extLst>
      <p:ext uri="{BB962C8B-B14F-4D97-AF65-F5344CB8AC3E}">
        <p14:creationId xmlns:p14="http://schemas.microsoft.com/office/powerpoint/2010/main" val="22203569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6</a:t>
            </a:r>
            <a:r>
              <a:rPr lang="en-US" sz="2800" dirty="0" smtClean="0">
                <a:latin typeface="Oswald Medium"/>
                <a:cs typeface="Oswald Medium"/>
              </a:rPr>
              <a:t>: Target </a:t>
            </a:r>
            <a:r>
              <a:rPr lang="en-US" sz="2800" dirty="0">
                <a:latin typeface="Oswald Medium"/>
                <a:cs typeface="Oswald Medium"/>
              </a:rPr>
              <a:t>Market Personas: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With </a:t>
            </a:r>
            <a:r>
              <a:rPr lang="en-US" sz="2800" dirty="0">
                <a:latin typeface="Oswald Medium"/>
                <a:cs typeface="Oswald Medium"/>
              </a:rPr>
              <a:t>Template Questionnaire</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fontScale="92500" lnSpcReduction="20000"/>
          </a:bodyPr>
          <a:lstStyle/>
          <a:p>
            <a:pPr>
              <a:lnSpc>
                <a:spcPct val="130000"/>
              </a:lnSpc>
            </a:pPr>
            <a:r>
              <a:rPr lang="en-US" sz="2500" dirty="0">
                <a:latin typeface="Liberation Sans"/>
                <a:cs typeface="Liberation Sans"/>
              </a:rPr>
              <a:t>Ideally, you now have an idea of how many times you would like to shoot per year, and consequently, how much you will have to charge per </a:t>
            </a:r>
            <a:r>
              <a:rPr lang="en-US" sz="2500" dirty="0" err="1">
                <a:latin typeface="Liberation Sans"/>
                <a:cs typeface="Liberation Sans"/>
              </a:rPr>
              <a:t>Photoshoot</a:t>
            </a:r>
            <a:r>
              <a:rPr lang="en-US" sz="2500" dirty="0" smtClean="0">
                <a:latin typeface="Liberation Sans"/>
                <a:cs typeface="Liberation Sans"/>
              </a:rPr>
              <a:t>.</a:t>
            </a:r>
          </a:p>
          <a:p>
            <a:pPr marL="0" indent="0">
              <a:lnSpc>
                <a:spcPct val="130000"/>
              </a:lnSpc>
              <a:buNone/>
            </a:pPr>
            <a:endParaRPr lang="en-US" sz="2500" dirty="0">
              <a:latin typeface="Liberation Sans"/>
              <a:cs typeface="Liberation Sans"/>
            </a:endParaRPr>
          </a:p>
          <a:p>
            <a:pPr>
              <a:lnSpc>
                <a:spcPct val="130000"/>
              </a:lnSpc>
            </a:pPr>
            <a:r>
              <a:rPr lang="en-US" sz="2500" dirty="0">
                <a:latin typeface="Liberation Sans"/>
                <a:cs typeface="Liberation Sans"/>
              </a:rPr>
              <a:t>This number provides the basis for the products and packages you will offer</a:t>
            </a:r>
            <a:r>
              <a:rPr lang="en-US" sz="2500" dirty="0" smtClean="0">
                <a:latin typeface="Liberation Sans"/>
                <a:cs typeface="Liberation Sans"/>
              </a:rPr>
              <a:t>.</a:t>
            </a:r>
          </a:p>
          <a:p>
            <a:pPr marL="0" indent="0">
              <a:lnSpc>
                <a:spcPct val="130000"/>
              </a:lnSpc>
              <a:buNone/>
            </a:pPr>
            <a:endParaRPr lang="en-US" sz="2500" dirty="0" smtClean="0">
              <a:latin typeface="Liberation Sans"/>
              <a:cs typeface="Liberation Sans"/>
            </a:endParaRPr>
          </a:p>
          <a:p>
            <a:pPr>
              <a:lnSpc>
                <a:spcPct val="130000"/>
              </a:lnSpc>
            </a:pPr>
            <a:r>
              <a:rPr lang="en-US" sz="2500" dirty="0">
                <a:latin typeface="Liberation Sans"/>
                <a:cs typeface="Liberation Sans"/>
              </a:rPr>
              <a:t>So our next step in the process is to fine-tune the products we are offering and then clearly define who would be interested in these products.</a:t>
            </a:r>
          </a:p>
          <a:p>
            <a:endParaRPr lang="en-US" sz="2800" dirty="0"/>
          </a:p>
          <a:p>
            <a:pPr lvl="1"/>
            <a:endParaRPr lang="en-US" dirty="0">
              <a:latin typeface="Liberation Sans"/>
              <a:cs typeface="Liberation Sans"/>
            </a:endParaRPr>
          </a:p>
        </p:txBody>
      </p:sp>
    </p:spTree>
    <p:extLst>
      <p:ext uri="{BB962C8B-B14F-4D97-AF65-F5344CB8AC3E}">
        <p14:creationId xmlns:p14="http://schemas.microsoft.com/office/powerpoint/2010/main" val="11741598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6: Target Market Personas: </a:t>
            </a:r>
            <a:br>
              <a:rPr lang="en-US" sz="2800" dirty="0" smtClean="0">
                <a:latin typeface="Oswald Medium"/>
                <a:cs typeface="Oswald Medium"/>
              </a:rPr>
            </a:br>
            <a:r>
              <a:rPr lang="en-US" sz="2800" dirty="0" smtClean="0">
                <a:latin typeface="Oswald Medium"/>
                <a:cs typeface="Oswald Medium"/>
              </a:rPr>
              <a:t>With Template Questionnaire</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pPr marL="0" indent="0">
              <a:buNone/>
            </a:pPr>
            <a:endParaRPr lang="en-US" sz="1200" dirty="0" smtClean="0">
              <a:latin typeface="Liberation Sans"/>
              <a:cs typeface="Liberation Sans"/>
            </a:endParaRPr>
          </a:p>
          <a:p>
            <a:pPr lvl="1">
              <a:lnSpc>
                <a:spcPct val="120000"/>
              </a:lnSpc>
              <a:buFont typeface="Arial"/>
              <a:buChar char="•"/>
            </a:pPr>
            <a:r>
              <a:rPr lang="en-US" sz="2200" dirty="0" smtClean="0">
                <a:latin typeface="Liberation Sans"/>
                <a:cs typeface="Liberation Sans"/>
              </a:rPr>
              <a:t>A </a:t>
            </a:r>
            <a:r>
              <a:rPr lang="en-US" sz="2200" dirty="0">
                <a:latin typeface="Liberation Sans"/>
                <a:cs typeface="Liberation Sans"/>
              </a:rPr>
              <a:t>Strategic Number of Product Offerings including Your Minimum Viable </a:t>
            </a:r>
            <a:r>
              <a:rPr lang="en-US" sz="2200" dirty="0" smtClean="0">
                <a:latin typeface="Liberation Sans"/>
                <a:cs typeface="Liberation Sans"/>
              </a:rPr>
              <a:t>Offer (MVO)</a:t>
            </a:r>
          </a:p>
          <a:p>
            <a:pPr lvl="1">
              <a:lnSpc>
                <a:spcPct val="120000"/>
              </a:lnSpc>
              <a:buFont typeface="Arial"/>
              <a:buChar char="•"/>
            </a:pPr>
            <a:r>
              <a:rPr lang="en-US" sz="2200" dirty="0" smtClean="0">
                <a:latin typeface="Liberation Sans"/>
                <a:cs typeface="Liberation Sans"/>
              </a:rPr>
              <a:t>The Importance </a:t>
            </a:r>
            <a:r>
              <a:rPr lang="en-US" sz="2200" dirty="0">
                <a:latin typeface="Liberation Sans"/>
                <a:cs typeface="Liberation Sans"/>
              </a:rPr>
              <a:t>of Photography </a:t>
            </a:r>
            <a:r>
              <a:rPr lang="en-US" sz="2200" dirty="0" smtClean="0">
                <a:latin typeface="Liberation Sans"/>
                <a:cs typeface="Liberation Sans"/>
              </a:rPr>
              <a:t>Niches</a:t>
            </a:r>
          </a:p>
          <a:p>
            <a:pPr lvl="1">
              <a:lnSpc>
                <a:spcPct val="120000"/>
              </a:lnSpc>
              <a:buFont typeface="Arial"/>
              <a:buChar char="•"/>
            </a:pPr>
            <a:r>
              <a:rPr lang="en-US" sz="2200" dirty="0" smtClean="0">
                <a:latin typeface="Liberation Sans"/>
                <a:cs typeface="Liberation Sans"/>
              </a:rPr>
              <a:t>The </a:t>
            </a:r>
            <a:r>
              <a:rPr lang="en-US" sz="2200" dirty="0">
                <a:latin typeface="Liberation Sans"/>
                <a:cs typeface="Liberation Sans"/>
              </a:rPr>
              <a:t>Target Market Persona </a:t>
            </a:r>
            <a:r>
              <a:rPr lang="en-US" sz="2200" dirty="0" smtClean="0">
                <a:latin typeface="Liberation Sans"/>
                <a:cs typeface="Liberation Sans"/>
              </a:rPr>
              <a:t>Questionnaire </a:t>
            </a:r>
          </a:p>
          <a:p>
            <a:pPr lvl="1">
              <a:lnSpc>
                <a:spcPct val="120000"/>
              </a:lnSpc>
              <a:buFont typeface="Arial"/>
              <a:buChar char="•"/>
            </a:pPr>
            <a:r>
              <a:rPr lang="en-US" sz="2200" dirty="0" smtClean="0">
                <a:latin typeface="Liberation Sans"/>
                <a:cs typeface="Liberation Sans"/>
              </a:rPr>
              <a:t>Marketing </a:t>
            </a:r>
            <a:r>
              <a:rPr lang="en-US" sz="2200" dirty="0">
                <a:latin typeface="Liberation Sans"/>
                <a:cs typeface="Liberation Sans"/>
              </a:rPr>
              <a:t>Messaging including your Elevator Pitch</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16046941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6: Target Market Personas: </a:t>
            </a:r>
            <a:br>
              <a:rPr lang="en-US" sz="2800" dirty="0" smtClean="0">
                <a:latin typeface="Oswald Medium"/>
                <a:cs typeface="Oswald Medium"/>
              </a:rPr>
            </a:br>
            <a:r>
              <a:rPr lang="en-US" sz="2800" dirty="0" smtClean="0">
                <a:latin typeface="Oswald Medium"/>
                <a:cs typeface="Oswald Medium"/>
              </a:rPr>
              <a:t>With Template Questionnaire</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Takeaways:	</a:t>
            </a:r>
          </a:p>
          <a:p>
            <a:endParaRPr lang="en-US" sz="700" b="1" dirty="0" smtClean="0">
              <a:latin typeface="Liberation Sans"/>
              <a:cs typeface="Liberation Sans"/>
            </a:endParaRPr>
          </a:p>
          <a:p>
            <a:pPr lvl="1">
              <a:buFont typeface="Arial"/>
              <a:buChar char="•"/>
            </a:pPr>
            <a:r>
              <a:rPr lang="en-US" sz="1400" dirty="0" smtClean="0">
                <a:latin typeface="Liberation Sans"/>
                <a:cs typeface="Liberation Sans"/>
              </a:rPr>
              <a:t>Your Pricing determines your Market.</a:t>
            </a:r>
          </a:p>
          <a:p>
            <a:pPr marL="571500" lvl="1" indent="-171450">
              <a:buFont typeface="Arial"/>
              <a:buChar char="•"/>
            </a:pPr>
            <a:endParaRPr lang="en-US" sz="1400" dirty="0" smtClean="0">
              <a:latin typeface="Liberation Sans"/>
              <a:cs typeface="Liberation Sans"/>
            </a:endParaRPr>
          </a:p>
          <a:p>
            <a:pPr lvl="1">
              <a:buFont typeface="Arial"/>
              <a:buChar char="•"/>
            </a:pPr>
            <a:r>
              <a:rPr lang="en-US" sz="1400" dirty="0" smtClean="0">
                <a:latin typeface="Liberation Sans"/>
                <a:cs typeface="Liberation Sans"/>
              </a:rPr>
              <a:t>Even if you only offer a niche as one particular product stream, it is a good idea to</a:t>
            </a:r>
            <a:r>
              <a:rPr lang="en-US" sz="1400" dirty="0">
                <a:latin typeface="Liberation Sans"/>
                <a:cs typeface="Liberation Sans"/>
              </a:rPr>
              <a:t> </a:t>
            </a:r>
            <a:r>
              <a:rPr lang="en-US" sz="1400" dirty="0" smtClean="0">
                <a:latin typeface="Liberation Sans"/>
                <a:cs typeface="Liberation Sans"/>
              </a:rPr>
              <a:t>provide some type of photography you specialize in. </a:t>
            </a:r>
          </a:p>
          <a:p>
            <a:pPr marL="971550" lvl="2" indent="-171450"/>
            <a:r>
              <a:rPr lang="en-US" sz="1400" dirty="0" smtClean="0">
                <a:latin typeface="Liberation Sans"/>
                <a:cs typeface="Liberation Sans"/>
              </a:rPr>
              <a:t>As </a:t>
            </a:r>
            <a:r>
              <a:rPr lang="en-US" sz="1400" dirty="0">
                <a:latin typeface="Liberation Sans"/>
                <a:cs typeface="Liberation Sans"/>
              </a:rPr>
              <a:t>smartphone cameras continue to improve and the photography industry becomes even more saturated, it might not be overstating it to say that a niche is necessary to build a sustainable business. </a:t>
            </a:r>
            <a:r>
              <a:rPr lang="en-US" sz="1400" dirty="0" smtClean="0">
                <a:latin typeface="Liberation Sans"/>
                <a:cs typeface="Liberation Sans"/>
              </a:rPr>
              <a:t>Furthermore</a:t>
            </a:r>
            <a:r>
              <a:rPr lang="en-US" sz="1400" dirty="0">
                <a:latin typeface="Liberation Sans"/>
                <a:cs typeface="Liberation Sans"/>
              </a:rPr>
              <a:t>, with the onset of AI, it is crucially important to create a specialty in an art form that a computer system or robot cannot do. </a:t>
            </a:r>
            <a:endParaRPr lang="en-US" sz="1400" dirty="0" smtClean="0">
              <a:latin typeface="Liberation Sans"/>
              <a:cs typeface="Liberation Sans"/>
            </a:endParaRPr>
          </a:p>
          <a:p>
            <a:pPr marL="400050" lvl="1" indent="0">
              <a:buNone/>
            </a:pPr>
            <a:endParaRPr lang="en-US" sz="1400" dirty="0" smtClean="0">
              <a:latin typeface="Liberation Sans"/>
              <a:cs typeface="Liberation Sans"/>
            </a:endParaRPr>
          </a:p>
          <a:p>
            <a:pPr lvl="1">
              <a:buFont typeface="Arial"/>
              <a:buChar char="•"/>
            </a:pPr>
            <a:r>
              <a:rPr lang="en-US" sz="1400" dirty="0">
                <a:latin typeface="Liberation Sans"/>
                <a:cs typeface="Liberation Sans"/>
              </a:rPr>
              <a:t>If you already know people in your Target Market, this process is much easier. If not, get ready to dig in. </a:t>
            </a:r>
            <a:endParaRPr lang="en-US" sz="1400" dirty="0" smtClean="0">
              <a:latin typeface="Liberation Sans"/>
              <a:cs typeface="Liberation Sans"/>
            </a:endParaRPr>
          </a:p>
          <a:p>
            <a:pPr marL="571500" lvl="1" indent="-171450">
              <a:buFont typeface="Arial"/>
              <a:buChar char="•"/>
            </a:pPr>
            <a:endParaRPr lang="en-US" sz="1400" dirty="0">
              <a:latin typeface="Liberation Sans"/>
              <a:cs typeface="Liberation Sans"/>
            </a:endParaRPr>
          </a:p>
          <a:p>
            <a:pPr lvl="1">
              <a:buFont typeface="Arial"/>
              <a:buChar char="•"/>
            </a:pPr>
            <a:r>
              <a:rPr lang="en-US" sz="1400" dirty="0">
                <a:latin typeface="Liberation Sans"/>
                <a:cs typeface="Liberation Sans"/>
              </a:rPr>
              <a:t>The more in-depth you go and the more specific you are, the more you will have to work with when you get to the next stages in building your business; these stages will become much easier, and ultimately, this will increase the chances of your business succeeding</a:t>
            </a:r>
            <a:r>
              <a:rPr lang="en-US" sz="1400" dirty="0" smtClean="0">
                <a:latin typeface="Liberation Sans"/>
                <a:cs typeface="Liberation Sans"/>
              </a:rPr>
              <a:t>.</a:t>
            </a:r>
          </a:p>
          <a:p>
            <a:pPr marL="571500" lvl="1" indent="-171450">
              <a:buFont typeface="Arial"/>
              <a:buChar char="•"/>
            </a:pPr>
            <a:endParaRPr lang="en-US" sz="1400" dirty="0" smtClean="0">
              <a:latin typeface="Liberation Sans"/>
              <a:cs typeface="Liberation Sans"/>
            </a:endParaRPr>
          </a:p>
          <a:p>
            <a:pPr lvl="1">
              <a:buFont typeface="Arial"/>
              <a:buChar char="•"/>
            </a:pPr>
            <a:r>
              <a:rPr lang="en-US" sz="1400" b="1" dirty="0">
                <a:latin typeface="Liberation Sans"/>
                <a:cs typeface="Liberation Sans"/>
              </a:rPr>
              <a:t>Book Recommendation: </a:t>
            </a:r>
            <a:r>
              <a:rPr lang="en-US" sz="1400" i="1" dirty="0">
                <a:latin typeface="Liberation Sans"/>
                <a:cs typeface="Liberation Sans"/>
              </a:rPr>
              <a:t>Market Your Genius </a:t>
            </a:r>
            <a:r>
              <a:rPr lang="en-US" sz="1400" dirty="0">
                <a:latin typeface="Liberation Sans"/>
                <a:cs typeface="Liberation Sans"/>
              </a:rPr>
              <a:t>by Nikki Nash</a:t>
            </a:r>
          </a:p>
          <a:p>
            <a:pPr lvl="0"/>
            <a:endParaRPr lang="en-US" sz="1600" dirty="0" smtClean="0">
              <a:latin typeface="Liberation Sans"/>
              <a:cs typeface="Liberation Sans"/>
            </a:endParaRPr>
          </a:p>
          <a:p>
            <a:endParaRPr lang="en-US" sz="1600" dirty="0" smtClean="0">
              <a:latin typeface="Liberation Sans"/>
              <a:cs typeface="Liberation Sans"/>
            </a:endParaRPr>
          </a:p>
        </p:txBody>
      </p:sp>
    </p:spTree>
    <p:extLst>
      <p:ext uri="{BB962C8B-B14F-4D97-AF65-F5344CB8AC3E}">
        <p14:creationId xmlns:p14="http://schemas.microsoft.com/office/powerpoint/2010/main" val="1065096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1</a:t>
            </a:r>
            <a:r>
              <a:rPr lang="en-US" sz="2800" dirty="0" smtClean="0">
                <a:latin typeface="Oswald Medium"/>
                <a:cs typeface="Oswald Medium"/>
              </a:rPr>
              <a:t>: Photography </a:t>
            </a:r>
            <a:r>
              <a:rPr lang="en-US" sz="2800" dirty="0">
                <a:latin typeface="Oswald Medium"/>
                <a:cs typeface="Oswald Medium"/>
              </a:rPr>
              <a:t>Fundamentals: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Basic </a:t>
            </a:r>
            <a:r>
              <a:rPr lang="en-US" sz="2800" dirty="0">
                <a:latin typeface="Oswald Medium"/>
                <a:cs typeface="Oswald Medium"/>
              </a:rPr>
              <a:t>Photography Tips</a:t>
            </a:r>
          </a:p>
        </p:txBody>
      </p:sp>
      <p:sp>
        <p:nvSpPr>
          <p:cNvPr id="3" name="Content Placeholder 2"/>
          <p:cNvSpPr>
            <a:spLocks noGrp="1"/>
          </p:cNvSpPr>
          <p:nvPr>
            <p:ph idx="1"/>
          </p:nvPr>
        </p:nvSpPr>
        <p:spPr/>
        <p:txBody>
          <a:bodyPr>
            <a:normAutofit fontScale="85000" lnSpcReduction="20000"/>
          </a:bodyPr>
          <a:lstStyle/>
          <a:p>
            <a:pPr>
              <a:lnSpc>
                <a:spcPct val="130000"/>
              </a:lnSpc>
            </a:pPr>
            <a:r>
              <a:rPr lang="en-US" sz="2600" dirty="0">
                <a:latin typeface="Liberation Sans"/>
                <a:cs typeface="Liberation Sans"/>
              </a:rPr>
              <a:t>So, you got into photography, maybe as a way to express your creativity as an artist. Take it from Andy Warhol, one of the most famous and successful artists in history:</a:t>
            </a:r>
          </a:p>
          <a:p>
            <a:pPr algn="ctr">
              <a:lnSpc>
                <a:spcPct val="130000"/>
              </a:lnSpc>
            </a:pPr>
            <a:endParaRPr lang="en-US" sz="2500" i="1" dirty="0" smtClean="0">
              <a:latin typeface="Liberation Sans"/>
              <a:cs typeface="Liberation Sans"/>
            </a:endParaRPr>
          </a:p>
          <a:p>
            <a:pPr marL="0" indent="0" algn="ctr">
              <a:lnSpc>
                <a:spcPct val="130000"/>
              </a:lnSpc>
              <a:buNone/>
            </a:pPr>
            <a:r>
              <a:rPr lang="en-US" sz="2500" i="1" dirty="0" smtClean="0">
                <a:latin typeface="Liberation Sans"/>
                <a:cs typeface="Liberation Sans"/>
              </a:rPr>
              <a:t>Being </a:t>
            </a:r>
            <a:r>
              <a:rPr lang="en-US" sz="2500" i="1" dirty="0">
                <a:latin typeface="Liberation Sans"/>
                <a:cs typeface="Liberation Sans"/>
              </a:rPr>
              <a:t>good in business is the most fascinating kind of art. Making money is art and working is art and good business is the best art</a:t>
            </a:r>
            <a:r>
              <a:rPr lang="en-US" sz="2500" i="1" dirty="0" smtClean="0">
                <a:latin typeface="Liberation Sans"/>
                <a:cs typeface="Liberation Sans"/>
              </a:rPr>
              <a:t>.</a:t>
            </a:r>
            <a:r>
              <a:rPr lang="en-US" sz="2500" dirty="0" smtClean="0">
                <a:latin typeface="Liberation Sans"/>
                <a:cs typeface="Liberation Sans"/>
              </a:rPr>
              <a:t> </a:t>
            </a:r>
            <a:endParaRPr lang="en-US" sz="2500" dirty="0" smtClean="0">
              <a:latin typeface="Liberation Sans"/>
              <a:cs typeface="Liberation Sans"/>
            </a:endParaRPr>
          </a:p>
          <a:p>
            <a:pPr algn="ctr">
              <a:lnSpc>
                <a:spcPct val="130000"/>
              </a:lnSpc>
              <a:buFontTx/>
              <a:buChar char="-"/>
            </a:pPr>
            <a:r>
              <a:rPr lang="en-US" sz="2500" dirty="0" smtClean="0">
                <a:latin typeface="Liberation Sans"/>
                <a:cs typeface="Liberation Sans"/>
              </a:rPr>
              <a:t>Andy Warhol</a:t>
            </a:r>
          </a:p>
          <a:p>
            <a:pPr algn="ctr">
              <a:lnSpc>
                <a:spcPct val="130000"/>
              </a:lnSpc>
              <a:buFontTx/>
              <a:buChar char="-"/>
            </a:pPr>
            <a:endParaRPr lang="en-US" sz="2500" dirty="0">
              <a:latin typeface="Liberation Sans"/>
              <a:cs typeface="Liberation Sans"/>
            </a:endParaRPr>
          </a:p>
          <a:p>
            <a:pPr>
              <a:lnSpc>
                <a:spcPct val="130000"/>
              </a:lnSpc>
            </a:pPr>
            <a:r>
              <a:rPr lang="en-US" sz="2500" dirty="0" smtClean="0">
                <a:latin typeface="Liberation Sans"/>
                <a:cs typeface="Liberation Sans"/>
              </a:rPr>
              <a:t>Now</a:t>
            </a:r>
            <a:r>
              <a:rPr lang="en-US" sz="2500" dirty="0">
                <a:latin typeface="Liberation Sans"/>
                <a:cs typeface="Liberation Sans"/>
              </a:rPr>
              <a:t>, before we embark on learning how to be good in business, we’ve included some advice on the creative side of photography, just for good measure, and hope you might find this </a:t>
            </a:r>
            <a:r>
              <a:rPr lang="en-US" sz="2500" dirty="0" smtClean="0">
                <a:latin typeface="Liberation Sans"/>
                <a:cs typeface="Liberation Sans"/>
              </a:rPr>
              <a:t>helpful.</a:t>
            </a:r>
            <a:endParaRPr lang="en-US" sz="2500" dirty="0">
              <a:latin typeface="Liberation Sans"/>
              <a:cs typeface="Liberation Sans"/>
            </a:endParaRPr>
          </a:p>
          <a:p>
            <a:endParaRPr lang="en-US" sz="2500" dirty="0">
              <a:latin typeface="Liberation Sans"/>
              <a:cs typeface="Liberation Sans"/>
            </a:endParaRPr>
          </a:p>
          <a:p>
            <a:endParaRPr lang="en-US" dirty="0"/>
          </a:p>
        </p:txBody>
      </p:sp>
    </p:spTree>
    <p:extLst>
      <p:ext uri="{BB962C8B-B14F-4D97-AF65-F5344CB8AC3E}">
        <p14:creationId xmlns:p14="http://schemas.microsoft.com/office/powerpoint/2010/main" val="9643798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7</a:t>
            </a:r>
            <a:r>
              <a:rPr lang="en-US" sz="2800" dirty="0" smtClean="0">
                <a:latin typeface="Oswald Medium"/>
                <a:cs typeface="Oswald Medium"/>
              </a:rPr>
              <a:t>: The </a:t>
            </a:r>
            <a:r>
              <a:rPr lang="en-US" sz="2800" dirty="0">
                <a:latin typeface="Oswald Medium"/>
                <a:cs typeface="Oswald Medium"/>
              </a:rPr>
              <a:t>Client Experience: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How </a:t>
            </a:r>
            <a:r>
              <a:rPr lang="en-US" sz="2800" dirty="0">
                <a:latin typeface="Oswald Medium"/>
                <a:cs typeface="Oswald Medium"/>
              </a:rPr>
              <a:t>to Generate Repeat Business and Referrals</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2200" dirty="0">
                <a:latin typeface="Liberation Sans"/>
                <a:cs typeface="Liberation Sans"/>
              </a:rPr>
              <a:t>As we continue to work </a:t>
            </a:r>
            <a:r>
              <a:rPr lang="en-US" sz="2200" dirty="0" smtClean="0">
                <a:latin typeface="Liberation Sans"/>
                <a:cs typeface="Liberation Sans"/>
              </a:rPr>
              <a:t>backward, </a:t>
            </a:r>
            <a:r>
              <a:rPr lang="en-US" sz="2200" dirty="0">
                <a:latin typeface="Liberation Sans"/>
                <a:cs typeface="Liberation Sans"/>
              </a:rPr>
              <a:t>we’re led to the Client Experience. Yes, we haven’t tackled marketing yet, or sales, though none of the work you put into those facets will matter if the experience you provide your Client after you’ve marketed to and sold them, is less than amazing</a:t>
            </a:r>
            <a:r>
              <a:rPr lang="en-US" sz="2200" dirty="0" smtClean="0">
                <a:latin typeface="Liberation Sans"/>
                <a:cs typeface="Liberation Sans"/>
              </a:rPr>
              <a:t>.</a:t>
            </a:r>
          </a:p>
          <a:p>
            <a:pPr marL="0" indent="0">
              <a:buNone/>
            </a:pPr>
            <a:endParaRPr lang="en-US" sz="2200" dirty="0" smtClean="0">
              <a:latin typeface="Liberation Sans"/>
              <a:cs typeface="Liberation Sans"/>
            </a:endParaRPr>
          </a:p>
          <a:p>
            <a:r>
              <a:rPr lang="en-US" sz="2200" dirty="0">
                <a:latin typeface="Liberation Sans"/>
                <a:cs typeface="Liberation Sans"/>
              </a:rPr>
              <a:t>Because you’ve done the hard work of really getting to know and understand your Client, you will be able to craft an experience from start to finish that knocks them off their feet</a:t>
            </a:r>
            <a:r>
              <a:rPr lang="en-US" sz="2200" dirty="0" smtClean="0">
                <a:latin typeface="Liberation Sans"/>
                <a:cs typeface="Liberation Sans"/>
              </a:rPr>
              <a:t>.</a:t>
            </a:r>
          </a:p>
          <a:p>
            <a:pPr marL="0" indent="0">
              <a:buNone/>
            </a:pPr>
            <a:endParaRPr lang="en-US" sz="2200" dirty="0" smtClean="0">
              <a:latin typeface="Liberation Sans"/>
              <a:cs typeface="Liberation Sans"/>
            </a:endParaRPr>
          </a:p>
          <a:p>
            <a:r>
              <a:rPr lang="en-US" sz="2200" dirty="0" smtClean="0">
                <a:latin typeface="Liberation Sans"/>
                <a:cs typeface="Liberation Sans"/>
              </a:rPr>
              <a:t>How </a:t>
            </a:r>
            <a:r>
              <a:rPr lang="en-US" sz="2200" dirty="0">
                <a:latin typeface="Liberation Sans"/>
                <a:cs typeface="Liberation Sans"/>
              </a:rPr>
              <a:t>do you do that? You start by listing out your </a:t>
            </a:r>
            <a:r>
              <a:rPr lang="en-US" sz="2200" dirty="0" err="1">
                <a:latin typeface="Liberation Sans"/>
                <a:cs typeface="Liberation Sans"/>
              </a:rPr>
              <a:t>touchpoints</a:t>
            </a:r>
            <a:r>
              <a:rPr lang="en-US" sz="2200" dirty="0">
                <a:latin typeface="Liberation Sans"/>
                <a:cs typeface="Liberation Sans"/>
              </a:rPr>
              <a:t>.</a:t>
            </a:r>
          </a:p>
          <a:p>
            <a:endParaRPr lang="en-US" sz="2200" dirty="0">
              <a:latin typeface="Liberation Sans"/>
              <a:cs typeface="Liberation Sans"/>
            </a:endParaRPr>
          </a:p>
          <a:p>
            <a:endParaRPr lang="en-US" sz="2200" dirty="0">
              <a:latin typeface="Liberation Sans"/>
              <a:cs typeface="Liberation Sans"/>
            </a:endParaRPr>
          </a:p>
          <a:p>
            <a:pPr lvl="1"/>
            <a:endParaRPr lang="en-US" sz="2200" dirty="0">
              <a:latin typeface="Liberation Sans"/>
              <a:cs typeface="Liberation Sans"/>
            </a:endParaRPr>
          </a:p>
        </p:txBody>
      </p:sp>
    </p:spTree>
    <p:extLst>
      <p:ext uri="{BB962C8B-B14F-4D97-AF65-F5344CB8AC3E}">
        <p14:creationId xmlns:p14="http://schemas.microsoft.com/office/powerpoint/2010/main" val="25331224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7: The Client Experience: </a:t>
            </a:r>
            <a:br>
              <a:rPr lang="en-US" sz="2800" dirty="0" smtClean="0">
                <a:latin typeface="Oswald Medium"/>
                <a:cs typeface="Oswald Medium"/>
              </a:rPr>
            </a:br>
            <a:r>
              <a:rPr lang="en-US" sz="2800" dirty="0" smtClean="0">
                <a:latin typeface="Oswald Medium"/>
                <a:cs typeface="Oswald Medium"/>
              </a:rPr>
              <a:t>How to Generate Repeat Business and Referrals</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pPr marL="0" indent="0">
              <a:buNone/>
            </a:pPr>
            <a:endParaRPr lang="en-US" sz="1200" dirty="0" smtClean="0">
              <a:latin typeface="Liberation Sans"/>
              <a:cs typeface="Liberation Sans"/>
            </a:endParaRPr>
          </a:p>
          <a:p>
            <a:pPr lvl="1">
              <a:lnSpc>
                <a:spcPct val="120000"/>
              </a:lnSpc>
              <a:buFont typeface="Arial"/>
              <a:buChar char="•"/>
            </a:pPr>
            <a:r>
              <a:rPr lang="en-US" sz="2500" dirty="0">
                <a:latin typeface="Liberation Sans"/>
                <a:cs typeface="Liberation Sans"/>
              </a:rPr>
              <a:t>The importance of “</a:t>
            </a:r>
            <a:r>
              <a:rPr lang="en-US" sz="2500" dirty="0" err="1">
                <a:latin typeface="Liberation Sans"/>
                <a:cs typeface="Liberation Sans"/>
              </a:rPr>
              <a:t>Woah</a:t>
            </a:r>
            <a:r>
              <a:rPr lang="en-US" sz="2500" dirty="0">
                <a:latin typeface="Liberation Sans"/>
                <a:cs typeface="Liberation Sans"/>
              </a:rPr>
              <a:t>”-</a:t>
            </a:r>
            <a:r>
              <a:rPr lang="en-US" sz="2500" dirty="0" err="1">
                <a:latin typeface="Liberation Sans"/>
                <a:cs typeface="Liberation Sans"/>
              </a:rPr>
              <a:t>ing</a:t>
            </a:r>
            <a:r>
              <a:rPr lang="en-US" sz="2500" dirty="0">
                <a:latin typeface="Liberation Sans"/>
                <a:cs typeface="Liberation Sans"/>
              </a:rPr>
              <a:t> your Clients, not just “Wow”-</a:t>
            </a:r>
            <a:r>
              <a:rPr lang="en-US" sz="2500" dirty="0" err="1">
                <a:latin typeface="Liberation Sans"/>
                <a:cs typeface="Liberation Sans"/>
              </a:rPr>
              <a:t>ing</a:t>
            </a:r>
            <a:r>
              <a:rPr lang="en-US" sz="2500" dirty="0">
                <a:latin typeface="Liberation Sans"/>
                <a:cs typeface="Liberation Sans"/>
              </a:rPr>
              <a:t> </a:t>
            </a:r>
            <a:r>
              <a:rPr lang="en-US" sz="2500" dirty="0" smtClean="0">
                <a:latin typeface="Liberation Sans"/>
                <a:cs typeface="Liberation Sans"/>
              </a:rPr>
              <a:t>them</a:t>
            </a:r>
          </a:p>
          <a:p>
            <a:pPr lvl="1">
              <a:lnSpc>
                <a:spcPct val="120000"/>
              </a:lnSpc>
              <a:buFont typeface="Arial"/>
              <a:buChar char="•"/>
            </a:pPr>
            <a:r>
              <a:rPr lang="en-US" sz="2500" dirty="0" err="1" smtClean="0">
                <a:latin typeface="Liberation Sans"/>
                <a:cs typeface="Liberation Sans"/>
              </a:rPr>
              <a:t>Touchpoints</a:t>
            </a:r>
            <a:endParaRPr lang="en-US" sz="2500" dirty="0">
              <a:latin typeface="Liberation Sans"/>
              <a:cs typeface="Liberation Sans"/>
            </a:endParaRPr>
          </a:p>
          <a:p>
            <a:pPr lvl="1">
              <a:lnSpc>
                <a:spcPct val="120000"/>
              </a:lnSpc>
              <a:buFont typeface="Arial"/>
              <a:buChar char="•"/>
            </a:pPr>
            <a:r>
              <a:rPr lang="en-US" sz="2500" dirty="0" smtClean="0">
                <a:latin typeface="Liberation Sans"/>
                <a:cs typeface="Liberation Sans"/>
              </a:rPr>
              <a:t>Client </a:t>
            </a:r>
            <a:r>
              <a:rPr lang="en-US" sz="2500" dirty="0">
                <a:latin typeface="Liberation Sans"/>
                <a:cs typeface="Liberation Sans"/>
              </a:rPr>
              <a:t>Onboarding</a:t>
            </a:r>
          </a:p>
          <a:p>
            <a:pPr lvl="1">
              <a:lnSpc>
                <a:spcPct val="120000"/>
              </a:lnSpc>
              <a:buFont typeface="Arial"/>
              <a:buChar char="•"/>
            </a:pPr>
            <a:r>
              <a:rPr lang="en-US" sz="2500" dirty="0" smtClean="0">
                <a:latin typeface="Liberation Sans"/>
                <a:cs typeface="Liberation Sans"/>
              </a:rPr>
              <a:t>Branding </a:t>
            </a:r>
            <a:r>
              <a:rPr lang="en-US" sz="2500" dirty="0">
                <a:latin typeface="Liberation Sans"/>
                <a:cs typeface="Liberation Sans"/>
              </a:rPr>
              <a:t>with Brand Pyramid template graphic</a:t>
            </a:r>
          </a:p>
          <a:p>
            <a:pPr lvl="1">
              <a:lnSpc>
                <a:spcPct val="120000"/>
              </a:lnSpc>
              <a:buFont typeface="Arial"/>
              <a:buChar char="•"/>
            </a:pPr>
            <a:r>
              <a:rPr lang="en-US" sz="2500" dirty="0" smtClean="0">
                <a:latin typeface="Liberation Sans"/>
                <a:cs typeface="Liberation Sans"/>
              </a:rPr>
              <a:t>Your </a:t>
            </a:r>
            <a:r>
              <a:rPr lang="en-US" sz="2500" dirty="0">
                <a:latin typeface="Liberation Sans"/>
                <a:cs typeface="Liberation Sans"/>
              </a:rPr>
              <a:t>Unique Selling Proposition (USP)</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9064916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7: The Client Experience: </a:t>
            </a:r>
            <a:br>
              <a:rPr lang="en-US" sz="2800" dirty="0" smtClean="0">
                <a:latin typeface="Oswald Medium"/>
                <a:cs typeface="Oswald Medium"/>
              </a:rPr>
            </a:br>
            <a:r>
              <a:rPr lang="en-US" sz="2800" dirty="0" smtClean="0">
                <a:latin typeface="Oswald Medium"/>
                <a:cs typeface="Oswald Medium"/>
              </a:rPr>
              <a:t>How to Generate Repeat Business and Referrals</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Takeaways:	</a:t>
            </a:r>
          </a:p>
          <a:p>
            <a:endParaRPr lang="en-US" sz="650" b="1" dirty="0" smtClean="0">
              <a:latin typeface="Liberation Sans"/>
              <a:cs typeface="Liberation Sans"/>
            </a:endParaRPr>
          </a:p>
          <a:p>
            <a:pPr lvl="1">
              <a:buFont typeface="Arial"/>
              <a:buChar char="•"/>
            </a:pPr>
            <a:r>
              <a:rPr lang="en-US" sz="1200" dirty="0" smtClean="0">
                <a:latin typeface="Liberation Sans"/>
                <a:cs typeface="Liberation Sans"/>
              </a:rPr>
              <a:t>Rather </a:t>
            </a:r>
            <a:r>
              <a:rPr lang="en-US" sz="1200" dirty="0">
                <a:latin typeface="Liberation Sans"/>
                <a:cs typeface="Liberation Sans"/>
              </a:rPr>
              <a:t>than spending time on quirky marketing and publicity stunts or trying to go viral, spend time creating an exceptional “</a:t>
            </a:r>
            <a:r>
              <a:rPr lang="en-US" sz="1200" dirty="0" err="1">
                <a:latin typeface="Liberation Sans"/>
                <a:cs typeface="Liberation Sans"/>
              </a:rPr>
              <a:t>Woah</a:t>
            </a:r>
            <a:r>
              <a:rPr lang="en-US" sz="1200" dirty="0">
                <a:latin typeface="Liberation Sans"/>
                <a:cs typeface="Liberation Sans"/>
              </a:rPr>
              <a:t>” based Client experience</a:t>
            </a:r>
            <a:r>
              <a:rPr lang="en-US" sz="1200" dirty="0" smtClean="0">
                <a:latin typeface="Liberation Sans"/>
                <a:cs typeface="Liberation Sans"/>
              </a:rPr>
              <a:t>. This is the kind of marketing we want. It’s free, it’s convincing and it creates repeat Clients and referrals.</a:t>
            </a:r>
          </a:p>
          <a:p>
            <a:pPr marL="457200" lvl="1" indent="0">
              <a:buNone/>
            </a:pPr>
            <a:endParaRPr lang="en-US" sz="650" dirty="0" smtClean="0">
              <a:latin typeface="Liberation Sans"/>
              <a:cs typeface="Liberation Sans"/>
            </a:endParaRPr>
          </a:p>
          <a:p>
            <a:pPr lvl="1">
              <a:buFont typeface="Arial"/>
              <a:buChar char="•"/>
            </a:pPr>
            <a:r>
              <a:rPr lang="en-US" sz="1200" dirty="0" err="1" smtClean="0">
                <a:latin typeface="Liberation Sans"/>
                <a:cs typeface="Liberation Sans"/>
              </a:rPr>
              <a:t>Touchpoints</a:t>
            </a:r>
            <a:r>
              <a:rPr lang="en-US" sz="1200" dirty="0" smtClean="0">
                <a:latin typeface="Liberation Sans"/>
                <a:cs typeface="Liberation Sans"/>
              </a:rPr>
              <a:t> are any and every way Clients interact with your business and </a:t>
            </a:r>
            <a:r>
              <a:rPr lang="en-US" sz="1200" dirty="0" err="1" smtClean="0">
                <a:latin typeface="Liberation Sans"/>
                <a:cs typeface="Liberation Sans"/>
              </a:rPr>
              <a:t>touchpoints</a:t>
            </a:r>
            <a:r>
              <a:rPr lang="en-US" sz="1200" dirty="0" smtClean="0">
                <a:latin typeface="Liberation Sans"/>
                <a:cs typeface="Liberation Sans"/>
              </a:rPr>
              <a:t> influence the Client’s perception of your business.</a:t>
            </a:r>
          </a:p>
          <a:p>
            <a:pPr marL="457200" lvl="1" indent="0">
              <a:buNone/>
            </a:pPr>
            <a:endParaRPr lang="en-US" sz="650" dirty="0" smtClean="0">
              <a:latin typeface="Liberation Sans"/>
              <a:cs typeface="Liberation Sans"/>
            </a:endParaRPr>
          </a:p>
          <a:p>
            <a:pPr lvl="1">
              <a:buFont typeface="Arial"/>
              <a:buChar char="•"/>
            </a:pPr>
            <a:r>
              <a:rPr lang="en-US" sz="1200" dirty="0">
                <a:latin typeface="Liberation Sans"/>
                <a:cs typeface="Liberation Sans"/>
              </a:rPr>
              <a:t>Branding is the process of using your designs (including your logo), mission statement (more on this in Chapter 10), and marketing messages (more on this in Chapter 9) to </a:t>
            </a:r>
            <a:r>
              <a:rPr lang="en-US" sz="1200" i="1" dirty="0">
                <a:latin typeface="Liberation Sans"/>
                <a:cs typeface="Liberation Sans"/>
              </a:rPr>
              <a:t>influence</a:t>
            </a:r>
            <a:r>
              <a:rPr lang="en-US" sz="1200" dirty="0">
                <a:latin typeface="Liberation Sans"/>
                <a:cs typeface="Liberation Sans"/>
              </a:rPr>
              <a:t> how people think and feel about your business.</a:t>
            </a:r>
            <a:r>
              <a:rPr lang="en-US" sz="1200" dirty="0" smtClean="0">
                <a:effectLst/>
                <a:latin typeface="Liberation Sans"/>
                <a:cs typeface="Liberation Sans"/>
              </a:rPr>
              <a:t> </a:t>
            </a:r>
          </a:p>
          <a:p>
            <a:pPr marL="457200" lvl="1" indent="0">
              <a:buNone/>
            </a:pPr>
            <a:endParaRPr lang="en-US" sz="650" dirty="0" smtClean="0">
              <a:effectLst/>
              <a:latin typeface="Liberation Sans"/>
              <a:cs typeface="Liberation Sans"/>
            </a:endParaRPr>
          </a:p>
          <a:p>
            <a:pPr lvl="1">
              <a:buFont typeface="Arial"/>
              <a:buChar char="•"/>
            </a:pPr>
            <a:r>
              <a:rPr lang="en-US" sz="1200" dirty="0">
                <a:latin typeface="Liberation Sans"/>
                <a:cs typeface="Liberation Sans"/>
              </a:rPr>
              <a:t>Go back to your Target Market Personas and use the answers you’ve come up with as the basis for creating your brand. </a:t>
            </a:r>
            <a:endParaRPr lang="en-US" sz="1200" dirty="0" smtClean="0">
              <a:latin typeface="Liberation Sans"/>
              <a:cs typeface="Liberation Sans"/>
            </a:endParaRPr>
          </a:p>
          <a:p>
            <a:pPr marL="457200" lvl="1" indent="0">
              <a:buNone/>
            </a:pPr>
            <a:endParaRPr lang="en-US" sz="650" dirty="0" smtClean="0">
              <a:latin typeface="Liberation Sans"/>
              <a:cs typeface="Liberation Sans"/>
            </a:endParaRPr>
          </a:p>
          <a:p>
            <a:pPr lvl="1">
              <a:buFont typeface="Arial"/>
              <a:buChar char="•"/>
            </a:pPr>
            <a:r>
              <a:rPr lang="en-US" sz="1200" dirty="0">
                <a:latin typeface="Liberation Sans"/>
                <a:cs typeface="Liberation Sans"/>
              </a:rPr>
              <a:t>With a grasp on your brand, it’s now time to go back to your </a:t>
            </a:r>
            <a:r>
              <a:rPr lang="en-US" sz="1200" dirty="0" err="1">
                <a:latin typeface="Liberation Sans"/>
                <a:cs typeface="Liberation Sans"/>
              </a:rPr>
              <a:t>touchpoints</a:t>
            </a:r>
            <a:r>
              <a:rPr lang="en-US" sz="1200" dirty="0">
                <a:latin typeface="Liberation Sans"/>
                <a:cs typeface="Liberation Sans"/>
              </a:rPr>
              <a:t> and craft all the ways you will “</a:t>
            </a:r>
            <a:r>
              <a:rPr lang="en-US" sz="1200" dirty="0" err="1">
                <a:latin typeface="Liberation Sans"/>
                <a:cs typeface="Liberation Sans"/>
              </a:rPr>
              <a:t>Woah</a:t>
            </a:r>
            <a:r>
              <a:rPr lang="en-US" sz="1200" dirty="0">
                <a:latin typeface="Liberation Sans"/>
                <a:cs typeface="Liberation Sans"/>
              </a:rPr>
              <a:t>” your Clients, ways that stem from and exude the thoughts and feelings you want your Clients to have throughout the entire process of working with you and your business</a:t>
            </a:r>
            <a:r>
              <a:rPr lang="en-US" sz="1200" dirty="0" smtClean="0">
                <a:latin typeface="Liberation Sans"/>
                <a:cs typeface="Liberation Sans"/>
              </a:rPr>
              <a:t>.</a:t>
            </a:r>
          </a:p>
          <a:p>
            <a:pPr marL="457200" lvl="1" indent="0">
              <a:buNone/>
            </a:pPr>
            <a:endParaRPr lang="en-US" sz="650" dirty="0">
              <a:latin typeface="Liberation Sans"/>
              <a:cs typeface="Liberation Sans"/>
            </a:endParaRPr>
          </a:p>
          <a:p>
            <a:pPr lvl="1">
              <a:buFont typeface="Arial"/>
              <a:buChar char="•"/>
            </a:pPr>
            <a:r>
              <a:rPr lang="en-US" sz="1200" dirty="0">
                <a:latin typeface="Liberation Sans"/>
                <a:cs typeface="Liberation Sans"/>
              </a:rPr>
              <a:t>It is also helpful to now create templates for all the ways you plan to “</a:t>
            </a:r>
            <a:r>
              <a:rPr lang="en-US" sz="1200" dirty="0" err="1">
                <a:latin typeface="Liberation Sans"/>
                <a:cs typeface="Liberation Sans"/>
              </a:rPr>
              <a:t>Woah</a:t>
            </a:r>
            <a:r>
              <a:rPr lang="en-US" sz="1200" dirty="0">
                <a:latin typeface="Liberation Sans"/>
                <a:cs typeface="Liberation Sans"/>
              </a:rPr>
              <a:t>” your Clients (e.g., templates for your e-mails, phone scripts, text messages, etc.) so you can ensure each and every one of them receives the same amazing experience each and every time, each and every step of the </a:t>
            </a:r>
            <a:r>
              <a:rPr lang="en-US" sz="1200" dirty="0" smtClean="0">
                <a:latin typeface="Liberation Sans"/>
                <a:cs typeface="Liberation Sans"/>
              </a:rPr>
              <a:t>way.</a:t>
            </a:r>
          </a:p>
          <a:p>
            <a:pPr lvl="1">
              <a:buFont typeface="Arial"/>
              <a:buChar char="•"/>
            </a:pPr>
            <a:endParaRPr lang="en-US" sz="650" dirty="0" smtClean="0">
              <a:effectLst/>
              <a:latin typeface="Liberation Sans"/>
              <a:cs typeface="Liberation Sans"/>
            </a:endParaRPr>
          </a:p>
          <a:p>
            <a:pPr lvl="1">
              <a:buFont typeface="Arial"/>
              <a:buChar char="•"/>
            </a:pPr>
            <a:r>
              <a:rPr lang="en-US" sz="1200" b="1" dirty="0">
                <a:latin typeface="Liberation Sans"/>
                <a:cs typeface="Liberation Sans"/>
              </a:rPr>
              <a:t>Book Recommendation:</a:t>
            </a:r>
            <a:r>
              <a:rPr lang="en-US" sz="1200" b="1" i="1" dirty="0">
                <a:latin typeface="Liberation Sans"/>
                <a:cs typeface="Liberation Sans"/>
              </a:rPr>
              <a:t> </a:t>
            </a:r>
            <a:r>
              <a:rPr lang="en-US" sz="1200" i="1" dirty="0">
                <a:latin typeface="Liberation Sans"/>
                <a:cs typeface="Liberation Sans"/>
              </a:rPr>
              <a:t>How To Win Friends And Influence People</a:t>
            </a:r>
            <a:r>
              <a:rPr lang="en-US" sz="1200" dirty="0">
                <a:latin typeface="Liberation Sans"/>
                <a:cs typeface="Liberation Sans"/>
              </a:rPr>
              <a:t> by Dale Carnegie</a:t>
            </a:r>
            <a:r>
              <a:rPr lang="en-US" sz="1200" dirty="0" smtClean="0">
                <a:effectLst/>
                <a:latin typeface="Liberation Sans"/>
                <a:cs typeface="Liberation Sans"/>
              </a:rPr>
              <a:t> </a:t>
            </a:r>
            <a:endParaRPr lang="en-US" sz="1200" dirty="0" smtClean="0">
              <a:latin typeface="Liberation Sans"/>
              <a:cs typeface="Liberation Sans"/>
            </a:endParaRPr>
          </a:p>
          <a:p>
            <a:endParaRPr lang="en-US" sz="1600" dirty="0"/>
          </a:p>
          <a:p>
            <a:pPr lvl="0"/>
            <a:endParaRPr lang="en-US" sz="1600" dirty="0" smtClean="0">
              <a:latin typeface="Liberation Sans"/>
              <a:cs typeface="Liberation Sans"/>
            </a:endParaRPr>
          </a:p>
          <a:p>
            <a:endParaRPr lang="en-US" sz="1600" dirty="0" smtClean="0">
              <a:latin typeface="Liberation Sans"/>
              <a:cs typeface="Liberation Sans"/>
            </a:endParaRPr>
          </a:p>
        </p:txBody>
      </p:sp>
    </p:spTree>
    <p:extLst>
      <p:ext uri="{BB962C8B-B14F-4D97-AF65-F5344CB8AC3E}">
        <p14:creationId xmlns:p14="http://schemas.microsoft.com/office/powerpoint/2010/main" val="22438917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8</a:t>
            </a:r>
            <a:r>
              <a:rPr lang="en-US" sz="2800" dirty="0" smtClean="0">
                <a:latin typeface="Oswald Medium"/>
                <a:cs typeface="Oswald Medium"/>
              </a:rPr>
              <a:t>: Sales</a:t>
            </a:r>
            <a:r>
              <a:rPr lang="en-US" sz="2800" dirty="0">
                <a:latin typeface="Oswald Medium"/>
                <a:cs typeface="Oswald Medium"/>
              </a:rPr>
              <a:t>: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Your </a:t>
            </a:r>
            <a:r>
              <a:rPr lang="en-US" sz="2800" dirty="0">
                <a:latin typeface="Oswald Medium"/>
                <a:cs typeface="Oswald Medium"/>
              </a:rPr>
              <a:t>Sales Funnel and Closing Techniques</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pPr>
              <a:lnSpc>
                <a:spcPct val="110000"/>
              </a:lnSpc>
            </a:pPr>
            <a:r>
              <a:rPr lang="en-US" sz="1900" dirty="0">
                <a:latin typeface="Liberation Sans"/>
                <a:cs typeface="Liberation Sans"/>
              </a:rPr>
              <a:t>Continuing along our work </a:t>
            </a:r>
            <a:r>
              <a:rPr lang="en-US" sz="1900" dirty="0" smtClean="0">
                <a:latin typeface="Liberation Sans"/>
                <a:cs typeface="Liberation Sans"/>
              </a:rPr>
              <a:t>backward </a:t>
            </a:r>
            <a:r>
              <a:rPr lang="en-US" sz="1900" dirty="0">
                <a:latin typeface="Liberation Sans"/>
                <a:cs typeface="Liberation Sans"/>
              </a:rPr>
              <a:t>plan, we’re now going to look at sales. </a:t>
            </a:r>
            <a:endParaRPr lang="en-US" sz="1900" dirty="0" smtClean="0">
              <a:latin typeface="Liberation Sans"/>
              <a:cs typeface="Liberation Sans"/>
            </a:endParaRPr>
          </a:p>
          <a:p>
            <a:pPr marL="0" indent="0">
              <a:lnSpc>
                <a:spcPct val="110000"/>
              </a:lnSpc>
              <a:buNone/>
            </a:pPr>
            <a:endParaRPr lang="en-US" sz="650" dirty="0" smtClean="0">
              <a:latin typeface="Liberation Sans"/>
              <a:cs typeface="Liberation Sans"/>
            </a:endParaRPr>
          </a:p>
          <a:p>
            <a:pPr>
              <a:lnSpc>
                <a:spcPct val="110000"/>
              </a:lnSpc>
            </a:pPr>
            <a:r>
              <a:rPr lang="en-US" sz="1900" dirty="0" smtClean="0">
                <a:latin typeface="Liberation Sans"/>
                <a:cs typeface="Liberation Sans"/>
              </a:rPr>
              <a:t>Yes</a:t>
            </a:r>
            <a:r>
              <a:rPr lang="en-US" sz="1900" dirty="0">
                <a:latin typeface="Liberation Sans"/>
                <a:cs typeface="Liberation Sans"/>
              </a:rPr>
              <a:t>, sales before marketing, and yes, sales is a completely different entity from marketing</a:t>
            </a:r>
            <a:r>
              <a:rPr lang="en-US" sz="1900" dirty="0" smtClean="0">
                <a:latin typeface="Liberation Sans"/>
                <a:cs typeface="Liberation Sans"/>
              </a:rPr>
              <a:t>.</a:t>
            </a:r>
          </a:p>
          <a:p>
            <a:pPr marL="0" indent="0">
              <a:lnSpc>
                <a:spcPct val="110000"/>
              </a:lnSpc>
              <a:buNone/>
            </a:pPr>
            <a:endParaRPr lang="en-US" sz="650" dirty="0" smtClean="0">
              <a:latin typeface="Liberation Sans"/>
              <a:cs typeface="Liberation Sans"/>
            </a:endParaRPr>
          </a:p>
          <a:p>
            <a:pPr>
              <a:lnSpc>
                <a:spcPct val="110000"/>
              </a:lnSpc>
            </a:pPr>
            <a:r>
              <a:rPr lang="en-US" sz="1900" dirty="0">
                <a:latin typeface="Liberation Sans"/>
                <a:cs typeface="Liberation Sans"/>
              </a:rPr>
              <a:t>We’re starting with sales because no matter how many people you make aware of your business (i.e., bring to your website or get to call you/contact you to inquire about your services) – all of these leads, time, energy and money (if you’ve paid for a marketing tactic) will be wasted if you do not have an effective sales process in place</a:t>
            </a:r>
            <a:r>
              <a:rPr lang="en-US" sz="1900" dirty="0" smtClean="0">
                <a:latin typeface="Liberation Sans"/>
                <a:cs typeface="Liberation Sans"/>
              </a:rPr>
              <a:t>.</a:t>
            </a:r>
          </a:p>
          <a:p>
            <a:pPr marL="0" indent="0">
              <a:lnSpc>
                <a:spcPct val="110000"/>
              </a:lnSpc>
              <a:buNone/>
            </a:pPr>
            <a:endParaRPr lang="en-US" sz="650" dirty="0">
              <a:latin typeface="Liberation Sans"/>
              <a:cs typeface="Liberation Sans"/>
            </a:endParaRPr>
          </a:p>
          <a:p>
            <a:pPr>
              <a:lnSpc>
                <a:spcPct val="110000"/>
              </a:lnSpc>
            </a:pPr>
            <a:r>
              <a:rPr lang="en-US" sz="1900" dirty="0">
                <a:latin typeface="Liberation Sans"/>
                <a:cs typeface="Liberation Sans"/>
              </a:rPr>
              <a:t>This is often referred to as your Sales Funnel or Sales Pipeline. Figure this out first before spending countless hours and dollars on blog posts, email marketing, or paying for ads both online and off.</a:t>
            </a:r>
            <a:r>
              <a:rPr lang="en-US" sz="1900" dirty="0" smtClean="0">
                <a:effectLst/>
                <a:latin typeface="Liberation Sans"/>
                <a:cs typeface="Liberation Sans"/>
              </a:rPr>
              <a:t> </a:t>
            </a:r>
            <a:endParaRPr lang="en-US" sz="1900" dirty="0">
              <a:latin typeface="Liberation Sans"/>
              <a:cs typeface="Liberation Sans"/>
            </a:endParaRPr>
          </a:p>
          <a:p>
            <a:endParaRPr lang="en-US" sz="2000" dirty="0">
              <a:latin typeface="Liberation Sans"/>
              <a:cs typeface="Liberation Sans"/>
            </a:endParaRPr>
          </a:p>
          <a:p>
            <a:endParaRPr lang="en-US" sz="2000" dirty="0">
              <a:latin typeface="Liberation Sans"/>
              <a:cs typeface="Liberation Sans"/>
            </a:endParaRPr>
          </a:p>
          <a:p>
            <a:pPr lvl="1"/>
            <a:endParaRPr lang="en-US" sz="2000" dirty="0">
              <a:latin typeface="Liberation Sans"/>
              <a:cs typeface="Liberation Sans"/>
            </a:endParaRPr>
          </a:p>
        </p:txBody>
      </p:sp>
    </p:spTree>
    <p:extLst>
      <p:ext uri="{BB962C8B-B14F-4D97-AF65-F5344CB8AC3E}">
        <p14:creationId xmlns:p14="http://schemas.microsoft.com/office/powerpoint/2010/main" val="251474193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8: Sales: </a:t>
            </a:r>
            <a:br>
              <a:rPr lang="en-US" sz="2800" dirty="0" smtClean="0">
                <a:latin typeface="Oswald Medium"/>
                <a:cs typeface="Oswald Medium"/>
              </a:rPr>
            </a:br>
            <a:r>
              <a:rPr lang="en-US" sz="2800" dirty="0" smtClean="0">
                <a:latin typeface="Oswald Medium"/>
                <a:cs typeface="Oswald Medium"/>
              </a:rPr>
              <a:t>Your Sales Funnel and Closing Techniques</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pPr marL="0" indent="0">
              <a:buNone/>
            </a:pPr>
            <a:endParaRPr lang="en-US" sz="1200" dirty="0" smtClean="0">
              <a:latin typeface="Liberation Sans"/>
              <a:cs typeface="Liberation Sans"/>
            </a:endParaRPr>
          </a:p>
          <a:p>
            <a:pPr lvl="1">
              <a:lnSpc>
                <a:spcPct val="120000"/>
              </a:lnSpc>
              <a:buFont typeface="Arial"/>
              <a:buChar char="•"/>
            </a:pPr>
            <a:r>
              <a:rPr lang="en-US" sz="2400" dirty="0">
                <a:latin typeface="Liberation Sans"/>
                <a:cs typeface="Liberation Sans"/>
              </a:rPr>
              <a:t>The difference between Sales and Marketing</a:t>
            </a:r>
          </a:p>
          <a:p>
            <a:pPr lvl="1">
              <a:lnSpc>
                <a:spcPct val="120000"/>
              </a:lnSpc>
              <a:buFont typeface="Arial"/>
              <a:buChar char="•"/>
            </a:pPr>
            <a:r>
              <a:rPr lang="en-US" sz="2400" dirty="0">
                <a:latin typeface="Liberation Sans"/>
                <a:cs typeface="Liberation Sans"/>
              </a:rPr>
              <a:t>The Sales Funnel with diagram template</a:t>
            </a:r>
          </a:p>
          <a:p>
            <a:pPr lvl="1">
              <a:lnSpc>
                <a:spcPct val="120000"/>
              </a:lnSpc>
              <a:buFont typeface="Arial"/>
              <a:buChar char="•"/>
            </a:pPr>
            <a:r>
              <a:rPr lang="en-US" sz="2400" dirty="0">
                <a:latin typeface="Liberation Sans"/>
                <a:cs typeface="Liberation Sans"/>
              </a:rPr>
              <a:t>Closing techniques</a:t>
            </a:r>
          </a:p>
          <a:p>
            <a:pPr lvl="1">
              <a:lnSpc>
                <a:spcPct val="120000"/>
              </a:lnSpc>
              <a:buFont typeface="Arial"/>
              <a:buChar char="•"/>
            </a:pPr>
            <a:r>
              <a:rPr lang="en-US" sz="2400" dirty="0">
                <a:latin typeface="Liberation Sans"/>
                <a:cs typeface="Liberation Sans"/>
              </a:rPr>
              <a:t>Sales follow-ups</a:t>
            </a:r>
          </a:p>
          <a:p>
            <a:pPr lvl="1">
              <a:lnSpc>
                <a:spcPct val="120000"/>
              </a:lnSpc>
              <a:buFont typeface="Arial"/>
              <a:buChar char="•"/>
            </a:pPr>
            <a:r>
              <a:rPr lang="en-US" sz="2400" dirty="0">
                <a:latin typeface="Liberation Sans"/>
                <a:cs typeface="Liberation Sans"/>
              </a:rPr>
              <a:t>The </a:t>
            </a:r>
            <a:r>
              <a:rPr lang="en-US" sz="2400" dirty="0" smtClean="0">
                <a:latin typeface="Liberation Sans"/>
                <a:cs typeface="Liberation Sans"/>
              </a:rPr>
              <a:t>value </a:t>
            </a:r>
            <a:r>
              <a:rPr lang="en-US" sz="2400" dirty="0">
                <a:latin typeface="Liberation Sans"/>
                <a:cs typeface="Liberation Sans"/>
              </a:rPr>
              <a:t>of Photography</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666658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8: Sales: </a:t>
            </a:r>
            <a:br>
              <a:rPr lang="en-US" sz="2800" dirty="0" smtClean="0">
                <a:latin typeface="Oswald Medium"/>
                <a:cs typeface="Oswald Medium"/>
              </a:rPr>
            </a:br>
            <a:r>
              <a:rPr lang="en-US" sz="2800" dirty="0" smtClean="0">
                <a:latin typeface="Oswald Medium"/>
                <a:cs typeface="Oswald Medium"/>
              </a:rPr>
              <a:t>Your Sales Funnel and Closing Techniques</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Takeaways:	</a:t>
            </a:r>
          </a:p>
          <a:p>
            <a:endParaRPr lang="en-US" sz="1200" b="1" dirty="0" smtClean="0">
              <a:latin typeface="Liberation Sans"/>
              <a:cs typeface="Liberation Sans"/>
            </a:endParaRPr>
          </a:p>
          <a:p>
            <a:pPr lvl="1">
              <a:lnSpc>
                <a:spcPct val="110000"/>
              </a:lnSpc>
              <a:buFont typeface="Arial"/>
              <a:buChar char="•"/>
            </a:pPr>
            <a:r>
              <a:rPr lang="en-US" sz="1400" dirty="0" smtClean="0">
                <a:latin typeface="Liberation Sans"/>
                <a:cs typeface="Liberation Sans"/>
              </a:rPr>
              <a:t>Mindset is crucially important in Sales as well. </a:t>
            </a:r>
          </a:p>
          <a:p>
            <a:pPr marL="800100" lvl="2" indent="0">
              <a:lnSpc>
                <a:spcPct val="110000"/>
              </a:lnSpc>
              <a:buNone/>
            </a:pPr>
            <a:r>
              <a:rPr lang="en-US" sz="1400" dirty="0" smtClean="0">
                <a:latin typeface="Liberation Sans"/>
                <a:cs typeface="Liberation Sans"/>
              </a:rPr>
              <a:t>“</a:t>
            </a:r>
            <a:r>
              <a:rPr lang="en-US" sz="1400" i="1" dirty="0" smtClean="0">
                <a:latin typeface="Liberation Sans"/>
                <a:cs typeface="Liberation Sans"/>
              </a:rPr>
              <a:t>A Man Without A Smiling Face Must Not Open A Shop!</a:t>
            </a:r>
            <a:r>
              <a:rPr lang="en-US" sz="1400" dirty="0" smtClean="0">
                <a:latin typeface="Liberation Sans"/>
                <a:cs typeface="Liberation Sans"/>
              </a:rPr>
              <a:t>” </a:t>
            </a:r>
            <a:r>
              <a:rPr lang="mr-IN" sz="1400" dirty="0" smtClean="0">
                <a:latin typeface="Liberation Sans"/>
                <a:cs typeface="Liberation Sans"/>
              </a:rPr>
              <a:t>–</a:t>
            </a:r>
            <a:r>
              <a:rPr lang="en-US" sz="1400" dirty="0" smtClean="0">
                <a:latin typeface="Liberation Sans"/>
                <a:cs typeface="Liberation Sans"/>
              </a:rPr>
              <a:t> Chinese proverb</a:t>
            </a:r>
          </a:p>
          <a:p>
            <a:pPr lvl="1">
              <a:lnSpc>
                <a:spcPct val="110000"/>
              </a:lnSpc>
              <a:buFont typeface="Arial"/>
              <a:buChar char="•"/>
            </a:pPr>
            <a:endParaRPr lang="en-US" sz="700" dirty="0" smtClean="0">
              <a:latin typeface="Liberation Sans"/>
              <a:cs typeface="Liberation Sans"/>
            </a:endParaRPr>
          </a:p>
          <a:p>
            <a:pPr lvl="1">
              <a:lnSpc>
                <a:spcPct val="110000"/>
              </a:lnSpc>
              <a:buFont typeface="Arial"/>
              <a:buChar char="•"/>
            </a:pPr>
            <a:r>
              <a:rPr lang="en-US" sz="1400" dirty="0" smtClean="0">
                <a:latin typeface="Liberation Sans"/>
                <a:cs typeface="Liberation Sans"/>
              </a:rPr>
              <a:t>Age</a:t>
            </a:r>
            <a:r>
              <a:rPr lang="en-US" sz="1400" dirty="0">
                <a:latin typeface="Liberation Sans"/>
                <a:cs typeface="Liberation Sans"/>
              </a:rPr>
              <a:t>-old “closing techniques” (i.e., closing the </a:t>
            </a:r>
            <a:r>
              <a:rPr lang="en-US" sz="1400" dirty="0" smtClean="0">
                <a:latin typeface="Liberation Sans"/>
                <a:cs typeface="Liberation Sans"/>
              </a:rPr>
              <a:t>deal/making the sale) have </a:t>
            </a:r>
            <a:r>
              <a:rPr lang="en-US" sz="1400" dirty="0">
                <a:latin typeface="Liberation Sans"/>
                <a:cs typeface="Liberation Sans"/>
              </a:rPr>
              <a:t>worked for decades </a:t>
            </a:r>
            <a:r>
              <a:rPr lang="en-US" sz="1400" dirty="0" smtClean="0">
                <a:latin typeface="Liberation Sans"/>
                <a:cs typeface="Liberation Sans"/>
              </a:rPr>
              <a:t>and are </a:t>
            </a:r>
            <a:r>
              <a:rPr lang="en-US" sz="1400" dirty="0">
                <a:latin typeface="Liberation Sans"/>
                <a:cs typeface="Liberation Sans"/>
              </a:rPr>
              <a:t>helpful to look </a:t>
            </a:r>
            <a:r>
              <a:rPr lang="en-US" sz="1400" dirty="0" smtClean="0">
                <a:latin typeface="Liberation Sans"/>
                <a:cs typeface="Liberation Sans"/>
              </a:rPr>
              <a:t>at:</a:t>
            </a:r>
          </a:p>
          <a:p>
            <a:pPr lvl="1">
              <a:lnSpc>
                <a:spcPct val="110000"/>
              </a:lnSpc>
              <a:buFont typeface="Arial"/>
              <a:buChar char="•"/>
            </a:pPr>
            <a:r>
              <a:rPr lang="en-US" sz="1400" b="1" dirty="0">
                <a:latin typeface="Liberation Sans"/>
                <a:cs typeface="Liberation Sans"/>
              </a:rPr>
              <a:t>Recommended Resource: </a:t>
            </a:r>
            <a:r>
              <a:rPr lang="en-US" sz="1400" dirty="0">
                <a:latin typeface="Liberation Sans"/>
                <a:cs typeface="Liberation Sans"/>
              </a:rPr>
              <a:t>Sales Closing Techniques: </a:t>
            </a:r>
            <a:r>
              <a:rPr lang="en-US" sz="1400" dirty="0" err="1">
                <a:latin typeface="Liberation Sans"/>
                <a:cs typeface="Liberation Sans"/>
              </a:rPr>
              <a:t>ChangingMinds.org</a:t>
            </a:r>
            <a:r>
              <a:rPr lang="en-US" sz="1400" dirty="0">
                <a:latin typeface="Liberation Sans"/>
                <a:cs typeface="Liberation Sans"/>
              </a:rPr>
              <a:t>: </a:t>
            </a:r>
            <a:r>
              <a:rPr lang="en-US" sz="1400" u="sng" dirty="0">
                <a:latin typeface="Liberation Sans"/>
                <a:cs typeface="Liberation Sans"/>
                <a:hlinkClick r:id="rId2"/>
              </a:rPr>
              <a:t>https://changingminds.org/disciplines/sales/closing/closing_te chniques.htm</a:t>
            </a:r>
            <a:endParaRPr lang="en-US" sz="1400" dirty="0">
              <a:latin typeface="Liberation Sans"/>
              <a:cs typeface="Liberation Sans"/>
            </a:endParaRPr>
          </a:p>
          <a:p>
            <a:pPr lvl="1">
              <a:lnSpc>
                <a:spcPct val="110000"/>
              </a:lnSpc>
              <a:buFont typeface="Arial"/>
              <a:buChar char="•"/>
            </a:pPr>
            <a:endParaRPr lang="en-US" sz="700" dirty="0" smtClean="0">
              <a:latin typeface="Liberation Sans"/>
              <a:cs typeface="Liberation Sans"/>
            </a:endParaRPr>
          </a:p>
          <a:p>
            <a:pPr lvl="1">
              <a:lnSpc>
                <a:spcPct val="110000"/>
              </a:lnSpc>
              <a:buFont typeface="Arial"/>
              <a:buChar char="•"/>
            </a:pPr>
            <a:r>
              <a:rPr lang="en-US" sz="1400" dirty="0" smtClean="0">
                <a:latin typeface="Liberation Sans"/>
                <a:cs typeface="Liberation Sans"/>
              </a:rPr>
              <a:t>No </a:t>
            </a:r>
            <a:r>
              <a:rPr lang="en-US" sz="1400" dirty="0">
                <a:latin typeface="Liberation Sans"/>
                <a:cs typeface="Liberation Sans"/>
              </a:rPr>
              <a:t>under-handed or strong-armed tactics </a:t>
            </a:r>
            <a:r>
              <a:rPr lang="en-US" sz="1400" dirty="0" smtClean="0">
                <a:latin typeface="Liberation Sans"/>
                <a:cs typeface="Liberation Sans"/>
              </a:rPr>
              <a:t>here. When </a:t>
            </a:r>
            <a:r>
              <a:rPr lang="en-US" sz="1400" dirty="0">
                <a:latin typeface="Liberation Sans"/>
                <a:cs typeface="Liberation Sans"/>
              </a:rPr>
              <a:t>a person is effective at sales, it’s a win-win for everyone involved. You’re never trying to pull one over a Client, or give them the short end of the stick. Running your business in this way will run it straight into the ground</a:t>
            </a:r>
            <a:r>
              <a:rPr lang="en-US" sz="1400" dirty="0" smtClean="0">
                <a:latin typeface="Liberation Sans"/>
                <a:cs typeface="Liberation Sans"/>
              </a:rPr>
              <a:t>.</a:t>
            </a:r>
          </a:p>
          <a:p>
            <a:pPr lvl="1">
              <a:lnSpc>
                <a:spcPct val="110000"/>
              </a:lnSpc>
              <a:buFont typeface="Arial"/>
              <a:buChar char="•"/>
            </a:pPr>
            <a:endParaRPr lang="en-US" sz="700" dirty="0" smtClean="0">
              <a:latin typeface="Liberation Sans"/>
              <a:cs typeface="Liberation Sans"/>
            </a:endParaRPr>
          </a:p>
          <a:p>
            <a:pPr lvl="1">
              <a:lnSpc>
                <a:spcPct val="110000"/>
              </a:lnSpc>
              <a:buFont typeface="Arial"/>
              <a:buChar char="•"/>
            </a:pPr>
            <a:r>
              <a:rPr lang="en-US" sz="1400" dirty="0" smtClean="0">
                <a:latin typeface="Liberation Sans"/>
                <a:cs typeface="Liberation Sans"/>
              </a:rPr>
              <a:t>Utilizing any strategy that is less than honorable will not work, especially in the long run, full stop. </a:t>
            </a:r>
          </a:p>
          <a:p>
            <a:pPr lvl="1">
              <a:lnSpc>
                <a:spcPct val="110000"/>
              </a:lnSpc>
              <a:buFont typeface="Arial"/>
              <a:buChar char="•"/>
            </a:pPr>
            <a:endParaRPr lang="en-US" sz="700" dirty="0" smtClean="0">
              <a:latin typeface="Liberation Sans"/>
              <a:cs typeface="Liberation Sans"/>
            </a:endParaRPr>
          </a:p>
          <a:p>
            <a:pPr lvl="1">
              <a:lnSpc>
                <a:spcPct val="110000"/>
              </a:lnSpc>
              <a:buFont typeface="Arial"/>
              <a:buChar char="•"/>
            </a:pPr>
            <a:r>
              <a:rPr lang="en-US" sz="1400" dirty="0" smtClean="0">
                <a:latin typeface="Liberation Sans"/>
                <a:cs typeface="Liberation Sans"/>
              </a:rPr>
              <a:t>If you approach your sales process as service, and truly serving your Client, then you will have much more success. </a:t>
            </a:r>
          </a:p>
          <a:p>
            <a:pPr marL="0" indent="0">
              <a:buNone/>
            </a:pPr>
            <a:endParaRPr lang="en-US" sz="1600" dirty="0" smtClean="0">
              <a:latin typeface="Liberation Sans"/>
              <a:cs typeface="Liberation Sans"/>
            </a:endParaRPr>
          </a:p>
        </p:txBody>
      </p:sp>
    </p:spTree>
    <p:extLst>
      <p:ext uri="{BB962C8B-B14F-4D97-AF65-F5344CB8AC3E}">
        <p14:creationId xmlns:p14="http://schemas.microsoft.com/office/powerpoint/2010/main" val="121426961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9</a:t>
            </a:r>
            <a:r>
              <a:rPr lang="en-US" sz="2800" dirty="0" smtClean="0">
                <a:latin typeface="Oswald Medium"/>
                <a:cs typeface="Oswald Medium"/>
              </a:rPr>
              <a:t>: Marketing</a:t>
            </a:r>
            <a:r>
              <a:rPr lang="en-US" sz="2800" dirty="0">
                <a:latin typeface="Oswald Medium"/>
                <a:cs typeface="Oswald Medium"/>
              </a:rPr>
              <a:t>: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Including </a:t>
            </a:r>
            <a:r>
              <a:rPr lang="en-US" sz="2800" dirty="0">
                <a:latin typeface="Oswald Medium"/>
                <a:cs typeface="Oswald Medium"/>
              </a:rPr>
              <a:t>SEO for Photographers</a:t>
            </a:r>
          </a:p>
        </p:txBody>
      </p:sp>
      <p:sp>
        <p:nvSpPr>
          <p:cNvPr id="3" name="Content Placeholder 2"/>
          <p:cNvSpPr>
            <a:spLocks noGrp="1"/>
          </p:cNvSpPr>
          <p:nvPr>
            <p:ph idx="1"/>
          </p:nvPr>
        </p:nvSpPr>
        <p:spPr/>
        <p:txBody>
          <a:bodyPr>
            <a:noAutofit/>
          </a:bodyPr>
          <a:lstStyle/>
          <a:p>
            <a:pPr>
              <a:lnSpc>
                <a:spcPct val="110000"/>
              </a:lnSpc>
            </a:pPr>
            <a:r>
              <a:rPr lang="en-US" sz="2000" dirty="0" smtClean="0">
                <a:latin typeface="Liberation Sans"/>
                <a:cs typeface="Liberation Sans"/>
              </a:rPr>
              <a:t>Now </a:t>
            </a:r>
            <a:r>
              <a:rPr lang="en-US" sz="2000" dirty="0">
                <a:latin typeface="Liberation Sans"/>
                <a:cs typeface="Liberation Sans"/>
              </a:rPr>
              <a:t>that you </a:t>
            </a:r>
            <a:r>
              <a:rPr lang="en-US" sz="2000" dirty="0" smtClean="0">
                <a:latin typeface="Liberation Sans"/>
                <a:cs typeface="Liberation Sans"/>
              </a:rPr>
              <a:t>have </a:t>
            </a:r>
            <a:r>
              <a:rPr lang="en-US" sz="2000" dirty="0">
                <a:latin typeface="Liberation Sans"/>
                <a:cs typeface="Liberation Sans"/>
              </a:rPr>
              <a:t>a solid sales funnel in place to book the number of </a:t>
            </a:r>
            <a:r>
              <a:rPr lang="en-US" sz="2000" dirty="0" err="1">
                <a:latin typeface="Liberation Sans"/>
                <a:cs typeface="Liberation Sans"/>
              </a:rPr>
              <a:t>Photoshoots</a:t>
            </a:r>
            <a:r>
              <a:rPr lang="en-US" sz="2000" dirty="0">
                <a:latin typeface="Liberation Sans"/>
                <a:cs typeface="Liberation Sans"/>
              </a:rPr>
              <a:t> you </a:t>
            </a:r>
            <a:r>
              <a:rPr lang="en-US" sz="2000" dirty="0" smtClean="0">
                <a:latin typeface="Liberation Sans"/>
                <a:cs typeface="Liberation Sans"/>
              </a:rPr>
              <a:t>want </a:t>
            </a:r>
            <a:r>
              <a:rPr lang="en-US" sz="2000" dirty="0">
                <a:latin typeface="Liberation Sans"/>
                <a:cs typeface="Liberation Sans"/>
              </a:rPr>
              <a:t>each year, it’s time </a:t>
            </a:r>
            <a:r>
              <a:rPr lang="en-US" sz="2000" dirty="0" smtClean="0">
                <a:latin typeface="Liberation Sans"/>
                <a:cs typeface="Liberation Sans"/>
              </a:rPr>
              <a:t>for Marketing Math.</a:t>
            </a:r>
          </a:p>
          <a:p>
            <a:pPr>
              <a:lnSpc>
                <a:spcPct val="110000"/>
              </a:lnSpc>
            </a:pPr>
            <a:endParaRPr lang="en-US" sz="1200" dirty="0" smtClean="0">
              <a:latin typeface="Liberation Sans"/>
              <a:cs typeface="Liberation Sans"/>
            </a:endParaRPr>
          </a:p>
          <a:p>
            <a:pPr>
              <a:lnSpc>
                <a:spcPct val="110000"/>
              </a:lnSpc>
            </a:pPr>
            <a:r>
              <a:rPr lang="en-US" sz="2000" dirty="0" smtClean="0">
                <a:latin typeface="Liberation Sans"/>
                <a:cs typeface="Liberation Sans"/>
              </a:rPr>
              <a:t>Marketing for Photographers: Basic marketing tools</a:t>
            </a:r>
          </a:p>
          <a:p>
            <a:pPr>
              <a:lnSpc>
                <a:spcPct val="110000"/>
              </a:lnSpc>
            </a:pPr>
            <a:endParaRPr lang="en-US" sz="1200" dirty="0" smtClean="0">
              <a:latin typeface="Liberation Sans"/>
              <a:cs typeface="Liberation Sans"/>
            </a:endParaRPr>
          </a:p>
          <a:p>
            <a:pPr lvl="0">
              <a:lnSpc>
                <a:spcPct val="110000"/>
              </a:lnSpc>
            </a:pPr>
            <a:r>
              <a:rPr lang="en-US" sz="2000" dirty="0" smtClean="0">
                <a:latin typeface="Liberation Sans"/>
                <a:cs typeface="Liberation Sans"/>
              </a:rPr>
              <a:t>Content marketing in today’s world</a:t>
            </a:r>
          </a:p>
          <a:p>
            <a:pPr lvl="0">
              <a:lnSpc>
                <a:spcPct val="110000"/>
              </a:lnSpc>
            </a:pPr>
            <a:endParaRPr lang="en-US" sz="1200" dirty="0" smtClean="0">
              <a:latin typeface="Liberation Sans"/>
              <a:cs typeface="Liberation Sans"/>
            </a:endParaRPr>
          </a:p>
          <a:p>
            <a:pPr>
              <a:lnSpc>
                <a:spcPct val="110000"/>
              </a:lnSpc>
            </a:pPr>
            <a:r>
              <a:rPr lang="en-US" sz="2000" dirty="0" smtClean="0">
                <a:latin typeface="Liberation Sans"/>
                <a:cs typeface="Liberation Sans"/>
              </a:rPr>
              <a:t>Your photography website: </a:t>
            </a:r>
          </a:p>
          <a:p>
            <a:pPr marL="400050" lvl="1" indent="0">
              <a:lnSpc>
                <a:spcPct val="110000"/>
              </a:lnSpc>
              <a:buNone/>
            </a:pPr>
            <a:r>
              <a:rPr lang="en-US" sz="1600" dirty="0" smtClean="0">
                <a:latin typeface="Liberation Sans"/>
                <a:cs typeface="Liberation Sans"/>
              </a:rPr>
              <a:t>It </a:t>
            </a:r>
            <a:r>
              <a:rPr lang="en-US" sz="1600" dirty="0">
                <a:latin typeface="Liberation Sans"/>
                <a:cs typeface="Liberation Sans"/>
              </a:rPr>
              <a:t>needs to be more than just a slideshow of your portfolio Images. In fact, your website should contain more words than Images</a:t>
            </a:r>
            <a:r>
              <a:rPr lang="en-US" sz="1600" dirty="0" smtClean="0">
                <a:latin typeface="Liberation Sans"/>
                <a:cs typeface="Liberation Sans"/>
              </a:rPr>
              <a:t>.</a:t>
            </a:r>
          </a:p>
          <a:p>
            <a:pPr marL="400050" lvl="1" indent="0">
              <a:lnSpc>
                <a:spcPct val="110000"/>
              </a:lnSpc>
              <a:buNone/>
            </a:pPr>
            <a:endParaRPr lang="en-US" sz="1200" dirty="0">
              <a:latin typeface="Liberation Sans"/>
              <a:cs typeface="Liberation Sans"/>
            </a:endParaRPr>
          </a:p>
          <a:p>
            <a:pPr marL="400050" lvl="1" indent="0">
              <a:lnSpc>
                <a:spcPct val="110000"/>
              </a:lnSpc>
              <a:buNone/>
            </a:pPr>
            <a:r>
              <a:rPr lang="en-US" sz="1600" dirty="0">
                <a:latin typeface="Liberation Sans"/>
                <a:cs typeface="Liberation Sans"/>
              </a:rPr>
              <a:t>What words, you might ask? </a:t>
            </a:r>
            <a:endParaRPr lang="en-US" sz="1600" dirty="0" smtClean="0">
              <a:latin typeface="Liberation Sans"/>
              <a:cs typeface="Liberation Sans"/>
            </a:endParaRPr>
          </a:p>
          <a:p>
            <a:pPr marL="400050" lvl="1" indent="0">
              <a:lnSpc>
                <a:spcPct val="110000"/>
              </a:lnSpc>
              <a:buNone/>
            </a:pPr>
            <a:endParaRPr lang="en-US" sz="1200" dirty="0" smtClean="0">
              <a:latin typeface="Liberation Sans"/>
              <a:cs typeface="Liberation Sans"/>
            </a:endParaRPr>
          </a:p>
          <a:p>
            <a:pPr marL="400050" lvl="1" indent="0">
              <a:lnSpc>
                <a:spcPct val="110000"/>
              </a:lnSpc>
              <a:buNone/>
            </a:pPr>
            <a:r>
              <a:rPr lang="en-US" sz="1600" dirty="0" smtClean="0">
                <a:latin typeface="Liberation Sans"/>
                <a:cs typeface="Liberation Sans"/>
              </a:rPr>
              <a:t>The </a:t>
            </a:r>
            <a:r>
              <a:rPr lang="en-US" sz="1600" dirty="0">
                <a:latin typeface="Liberation Sans"/>
                <a:cs typeface="Liberation Sans"/>
              </a:rPr>
              <a:t>words your Target Market Personas use and search for, which brings us to </a:t>
            </a:r>
            <a:r>
              <a:rPr lang="en-US" sz="1600" dirty="0" smtClean="0">
                <a:latin typeface="Liberation Sans"/>
                <a:cs typeface="Liberation Sans"/>
              </a:rPr>
              <a:t>SEO. </a:t>
            </a:r>
            <a:endParaRPr lang="en-US" sz="1600" dirty="0">
              <a:latin typeface="Liberation Sans"/>
              <a:cs typeface="Liberation Sans"/>
            </a:endParaRPr>
          </a:p>
          <a:p>
            <a:pPr>
              <a:lnSpc>
                <a:spcPct val="110000"/>
              </a:lnSpc>
            </a:pPr>
            <a:endParaRPr lang="en-US" sz="2000" dirty="0" smtClean="0">
              <a:latin typeface="Liberation Sans"/>
              <a:cs typeface="Liberation Sans"/>
            </a:endParaRPr>
          </a:p>
          <a:p>
            <a:pPr>
              <a:lnSpc>
                <a:spcPct val="110000"/>
              </a:lnSpc>
            </a:pPr>
            <a:endParaRPr lang="en-US" sz="2000" dirty="0">
              <a:latin typeface="Liberation Sans"/>
              <a:cs typeface="Liberation Sans"/>
            </a:endParaRPr>
          </a:p>
          <a:p>
            <a:pPr>
              <a:lnSpc>
                <a:spcPct val="110000"/>
              </a:lnSpc>
            </a:pPr>
            <a:endParaRPr lang="en-US" sz="2000" dirty="0">
              <a:latin typeface="Liberation Sans"/>
              <a:cs typeface="Liberation Sans"/>
            </a:endParaRPr>
          </a:p>
          <a:p>
            <a:pPr>
              <a:lnSpc>
                <a:spcPct val="110000"/>
              </a:lnSpc>
            </a:pPr>
            <a:endParaRPr lang="en-US" sz="2000" dirty="0">
              <a:latin typeface="Liberation Sans"/>
              <a:cs typeface="Liberation Sans"/>
            </a:endParaRPr>
          </a:p>
          <a:p>
            <a:pPr lvl="1">
              <a:lnSpc>
                <a:spcPct val="110000"/>
              </a:lnSpc>
            </a:pPr>
            <a:endParaRPr lang="en-US" sz="2000" dirty="0">
              <a:latin typeface="Liberation Sans"/>
              <a:cs typeface="Liberation Sans"/>
            </a:endParaRPr>
          </a:p>
        </p:txBody>
      </p:sp>
    </p:spTree>
    <p:extLst>
      <p:ext uri="{BB962C8B-B14F-4D97-AF65-F5344CB8AC3E}">
        <p14:creationId xmlns:p14="http://schemas.microsoft.com/office/powerpoint/2010/main" val="31247304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9: Marketing: </a:t>
            </a:r>
            <a:br>
              <a:rPr lang="en-US" sz="2800" dirty="0" smtClean="0">
                <a:latin typeface="Oswald Medium"/>
                <a:cs typeface="Oswald Medium"/>
              </a:rPr>
            </a:br>
            <a:r>
              <a:rPr lang="en-US" sz="2800" dirty="0" smtClean="0">
                <a:latin typeface="Oswald Medium"/>
                <a:cs typeface="Oswald Medium"/>
              </a:rPr>
              <a:t>Including SEO for Photographers</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pPr lvl="1">
              <a:lnSpc>
                <a:spcPct val="120000"/>
              </a:lnSpc>
              <a:buFont typeface="Arial"/>
              <a:buChar char="•"/>
            </a:pPr>
            <a:r>
              <a:rPr lang="en-US" sz="2000" dirty="0" smtClean="0">
                <a:latin typeface="Liberation Sans"/>
                <a:cs typeface="Liberation Sans"/>
              </a:rPr>
              <a:t>Marketing </a:t>
            </a:r>
            <a:r>
              <a:rPr lang="en-US" sz="2000" dirty="0">
                <a:latin typeface="Liberation Sans"/>
                <a:cs typeface="Liberation Sans"/>
              </a:rPr>
              <a:t>Math</a:t>
            </a:r>
          </a:p>
          <a:p>
            <a:pPr lvl="1">
              <a:lnSpc>
                <a:spcPct val="120000"/>
              </a:lnSpc>
              <a:buFont typeface="Arial"/>
              <a:buChar char="•"/>
            </a:pPr>
            <a:r>
              <a:rPr lang="en-US" sz="2000" dirty="0">
                <a:latin typeface="Liberation Sans"/>
                <a:cs typeface="Liberation Sans"/>
              </a:rPr>
              <a:t>Marketing tools</a:t>
            </a:r>
          </a:p>
          <a:p>
            <a:pPr lvl="1">
              <a:lnSpc>
                <a:spcPct val="120000"/>
              </a:lnSpc>
              <a:buFont typeface="Arial"/>
              <a:buChar char="•"/>
            </a:pPr>
            <a:r>
              <a:rPr lang="en-US" sz="2000" dirty="0" smtClean="0">
                <a:latin typeface="Liberation Sans"/>
                <a:cs typeface="Liberation Sans"/>
              </a:rPr>
              <a:t>The </a:t>
            </a:r>
            <a:r>
              <a:rPr lang="en-US" sz="2000" dirty="0">
                <a:latin typeface="Liberation Sans"/>
                <a:cs typeface="Liberation Sans"/>
              </a:rPr>
              <a:t>importance of email list segmentation</a:t>
            </a:r>
          </a:p>
          <a:p>
            <a:pPr lvl="1">
              <a:lnSpc>
                <a:spcPct val="120000"/>
              </a:lnSpc>
              <a:buFont typeface="Arial"/>
              <a:buChar char="•"/>
            </a:pPr>
            <a:r>
              <a:rPr lang="en-US" sz="2000" dirty="0">
                <a:latin typeface="Liberation Sans"/>
                <a:cs typeface="Liberation Sans"/>
              </a:rPr>
              <a:t>Studio management software options</a:t>
            </a:r>
          </a:p>
          <a:p>
            <a:pPr lvl="1">
              <a:lnSpc>
                <a:spcPct val="120000"/>
              </a:lnSpc>
              <a:buFont typeface="Arial"/>
              <a:buChar char="•"/>
            </a:pPr>
            <a:r>
              <a:rPr lang="en-US" sz="2000" dirty="0">
                <a:latin typeface="Liberation Sans"/>
                <a:cs typeface="Liberation Sans"/>
              </a:rPr>
              <a:t>Photographer websites</a:t>
            </a:r>
          </a:p>
          <a:p>
            <a:pPr lvl="1">
              <a:lnSpc>
                <a:spcPct val="120000"/>
              </a:lnSpc>
              <a:buFont typeface="Arial"/>
              <a:buChar char="•"/>
            </a:pPr>
            <a:r>
              <a:rPr lang="en-US" sz="2000" dirty="0">
                <a:latin typeface="Liberation Sans"/>
                <a:cs typeface="Liberation Sans"/>
              </a:rPr>
              <a:t>SEO for </a:t>
            </a:r>
            <a:r>
              <a:rPr lang="en-US" sz="2000" dirty="0" smtClean="0">
                <a:latin typeface="Liberation Sans"/>
                <a:cs typeface="Liberation Sans"/>
              </a:rPr>
              <a:t>Photographers including </a:t>
            </a:r>
            <a:r>
              <a:rPr lang="en-US" sz="2000" dirty="0" err="1" smtClean="0">
                <a:latin typeface="Liberation Sans"/>
                <a:cs typeface="Liberation Sans"/>
              </a:rPr>
              <a:t>ChatGPT</a:t>
            </a:r>
            <a:r>
              <a:rPr lang="en-US" sz="2000" dirty="0" smtClean="0">
                <a:latin typeface="Liberation Sans"/>
                <a:cs typeface="Liberation Sans"/>
              </a:rPr>
              <a:t> and Voice Search</a:t>
            </a:r>
            <a:endParaRPr lang="en-US" sz="2000" dirty="0">
              <a:latin typeface="Liberation Sans"/>
              <a:cs typeface="Liberation Sans"/>
            </a:endParaRPr>
          </a:p>
          <a:p>
            <a:pPr lvl="1">
              <a:lnSpc>
                <a:spcPct val="120000"/>
              </a:lnSpc>
              <a:buFont typeface="Arial"/>
              <a:buChar char="•"/>
            </a:pPr>
            <a:r>
              <a:rPr lang="en-US" sz="2000" dirty="0">
                <a:latin typeface="Liberation Sans"/>
                <a:cs typeface="Liberation Sans"/>
              </a:rPr>
              <a:t>Image Optimization</a:t>
            </a:r>
          </a:p>
          <a:p>
            <a:pPr lvl="1">
              <a:lnSpc>
                <a:spcPct val="120000"/>
              </a:lnSpc>
              <a:buFont typeface="Arial"/>
              <a:buChar char="•"/>
            </a:pPr>
            <a:r>
              <a:rPr lang="en-US" sz="2000" dirty="0">
                <a:latin typeface="Liberation Sans"/>
                <a:cs typeface="Liberation Sans"/>
              </a:rPr>
              <a:t>Social Media Marketing</a:t>
            </a:r>
          </a:p>
          <a:p>
            <a:pPr lvl="1">
              <a:lnSpc>
                <a:spcPct val="120000"/>
              </a:lnSpc>
              <a:buFont typeface="Arial"/>
              <a:buChar char="•"/>
            </a:pPr>
            <a:r>
              <a:rPr lang="en-US" sz="2000" dirty="0">
                <a:latin typeface="Liberation Sans"/>
                <a:cs typeface="Liberation Sans"/>
              </a:rPr>
              <a:t>The only analytic that matters</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271204901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9: Marketing: </a:t>
            </a:r>
            <a:br>
              <a:rPr lang="en-US" sz="2800" dirty="0" smtClean="0">
                <a:latin typeface="Oswald Medium"/>
                <a:cs typeface="Oswald Medium"/>
              </a:rPr>
            </a:br>
            <a:r>
              <a:rPr lang="en-US" sz="2800" dirty="0" smtClean="0">
                <a:latin typeface="Oswald Medium"/>
                <a:cs typeface="Oswald Medium"/>
              </a:rPr>
              <a:t>Including SEO for Photographers</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400" b="1" dirty="0" smtClean="0">
                <a:latin typeface="Liberation Sans"/>
                <a:cs typeface="Liberation Sans"/>
              </a:rPr>
              <a:t>Key Takeaways:	</a:t>
            </a:r>
          </a:p>
          <a:p>
            <a:pPr lvl="1">
              <a:buFont typeface="Arial"/>
              <a:buChar char="•"/>
            </a:pPr>
            <a:r>
              <a:rPr lang="en-US" sz="1200" dirty="0" smtClean="0">
                <a:latin typeface="Liberation Sans"/>
                <a:cs typeface="Liberation Sans"/>
              </a:rPr>
              <a:t>Marketing is where you get to exercise your creative muscles.</a:t>
            </a:r>
          </a:p>
          <a:p>
            <a:pPr lvl="1">
              <a:buFont typeface="Arial"/>
              <a:buChar char="•"/>
            </a:pPr>
            <a:r>
              <a:rPr lang="en-US" sz="1200" dirty="0" smtClean="0">
                <a:latin typeface="Liberation Sans"/>
                <a:cs typeface="Liberation Sans"/>
              </a:rPr>
              <a:t>SEO or Search Engine Optimization at first glance, might seem dry and complicated, and it is. The good news is, you only </a:t>
            </a:r>
            <a:r>
              <a:rPr lang="en-US" sz="1200" strike="sngStrike" dirty="0" smtClean="0">
                <a:latin typeface="Liberation Sans"/>
                <a:cs typeface="Liberation Sans"/>
              </a:rPr>
              <a:t>have</a:t>
            </a:r>
            <a:r>
              <a:rPr lang="en-US" sz="1200" dirty="0" smtClean="0">
                <a:latin typeface="Liberation Sans"/>
                <a:cs typeface="Liberation Sans"/>
              </a:rPr>
              <a:t> get to learn the elements once. </a:t>
            </a:r>
          </a:p>
          <a:p>
            <a:pPr lvl="1">
              <a:buFont typeface="Arial"/>
              <a:buChar char="•"/>
            </a:pPr>
            <a:r>
              <a:rPr lang="en-US" sz="1200" dirty="0" smtClean="0">
                <a:latin typeface="Liberation Sans"/>
                <a:cs typeface="Liberation Sans"/>
              </a:rPr>
              <a:t>There </a:t>
            </a:r>
            <a:r>
              <a:rPr lang="en-US" sz="1200" dirty="0">
                <a:latin typeface="Liberation Sans"/>
                <a:cs typeface="Liberation Sans"/>
              </a:rPr>
              <a:t>are analytics galore to look </a:t>
            </a:r>
            <a:r>
              <a:rPr lang="en-US" sz="1200" dirty="0" smtClean="0">
                <a:latin typeface="Liberation Sans"/>
                <a:cs typeface="Liberation Sans"/>
              </a:rPr>
              <a:t>at, yet </a:t>
            </a:r>
            <a:r>
              <a:rPr lang="en-US" sz="1200" dirty="0">
                <a:latin typeface="Liberation Sans"/>
                <a:cs typeface="Liberation Sans"/>
              </a:rPr>
              <a:t>the only metric that matters is are people booking you?</a:t>
            </a:r>
            <a:r>
              <a:rPr lang="en-US" sz="1200" dirty="0" smtClean="0">
                <a:effectLst/>
                <a:latin typeface="Liberation Sans"/>
                <a:cs typeface="Liberation Sans"/>
              </a:rPr>
              <a:t>  </a:t>
            </a:r>
          </a:p>
          <a:p>
            <a:pPr lvl="1">
              <a:buFont typeface="Arial"/>
              <a:buChar char="•"/>
            </a:pPr>
            <a:r>
              <a:rPr lang="en-US" sz="1200" dirty="0" smtClean="0">
                <a:latin typeface="Liberation Sans"/>
                <a:cs typeface="Liberation Sans"/>
              </a:rPr>
              <a:t>Once </a:t>
            </a:r>
            <a:r>
              <a:rPr lang="en-US" sz="1200" dirty="0">
                <a:latin typeface="Liberation Sans"/>
                <a:cs typeface="Liberation Sans"/>
              </a:rPr>
              <a:t>you’ve completed all of this work and your SEO is in play, you will notice a magical thing:</a:t>
            </a:r>
          </a:p>
          <a:p>
            <a:pPr marL="971550" lvl="2" indent="-171450"/>
            <a:r>
              <a:rPr lang="en-US" sz="1200" dirty="0">
                <a:latin typeface="Liberation Sans"/>
                <a:cs typeface="Liberation Sans"/>
              </a:rPr>
              <a:t>People will begin to contact you and out of those people, if your sales game is tight, you will book some of them. These Clients may be few and far between in the beginning; stick with it. If you’re dedicated to your business, you will get better, you will improve on the knowledge you took so much time to learn and implement, and you will get more leads and book more </a:t>
            </a:r>
            <a:r>
              <a:rPr lang="en-US" sz="1200" dirty="0" smtClean="0">
                <a:latin typeface="Liberation Sans"/>
                <a:cs typeface="Liberation Sans"/>
              </a:rPr>
              <a:t>Clients. The </a:t>
            </a:r>
            <a:r>
              <a:rPr lang="en-US" sz="1200" dirty="0">
                <a:latin typeface="Liberation Sans"/>
                <a:cs typeface="Liberation Sans"/>
              </a:rPr>
              <a:t>marvelous part of it is this:</a:t>
            </a:r>
          </a:p>
          <a:p>
            <a:pPr marL="971550" lvl="2" indent="-171450"/>
            <a:r>
              <a:rPr lang="en-US" sz="1200" dirty="0">
                <a:latin typeface="Liberation Sans"/>
                <a:cs typeface="Liberation Sans"/>
              </a:rPr>
              <a:t>If you have done the proper amount and type of work in your Target Market research and created your marketing tools to appeal to them, you’ll find that these exact people – the ones that will get to know, trust and love (not just like) you and value your work – will be the ones contacting you, the ones hiring you and the business you’ve worked so hard to create will begin to grow. This is a phenomenal feeling, a feeling few other things you can spend your life doing will give you.</a:t>
            </a:r>
          </a:p>
          <a:p>
            <a:pPr lvl="1">
              <a:buFont typeface="Arial"/>
              <a:buChar char="•"/>
            </a:pPr>
            <a:r>
              <a:rPr lang="en-US" sz="1200" b="1" dirty="0" smtClean="0">
                <a:latin typeface="Liberation Sans"/>
                <a:cs typeface="Liberation Sans"/>
              </a:rPr>
              <a:t>Recommended </a:t>
            </a:r>
            <a:r>
              <a:rPr lang="en-US" sz="1200" b="1" dirty="0">
                <a:latin typeface="Liberation Sans"/>
                <a:cs typeface="Liberation Sans"/>
              </a:rPr>
              <a:t>resources:</a:t>
            </a:r>
            <a:endParaRPr lang="en-US" sz="1200" dirty="0">
              <a:latin typeface="Liberation Sans"/>
              <a:cs typeface="Liberation Sans"/>
            </a:endParaRPr>
          </a:p>
          <a:p>
            <a:pPr lvl="1">
              <a:buFont typeface="Arial"/>
              <a:buChar char="•"/>
            </a:pPr>
            <a:r>
              <a:rPr lang="en-US" sz="1200" dirty="0">
                <a:latin typeface="Liberation Sans"/>
                <a:cs typeface="Liberation Sans"/>
              </a:rPr>
              <a:t>Neil Patel’s </a:t>
            </a:r>
            <a:r>
              <a:rPr lang="en-US" sz="1200" dirty="0" err="1">
                <a:latin typeface="Liberation Sans"/>
                <a:cs typeface="Liberation Sans"/>
              </a:rPr>
              <a:t>Ubersuggest</a:t>
            </a:r>
            <a:r>
              <a:rPr lang="en-US" sz="1200" dirty="0">
                <a:latin typeface="Liberation Sans"/>
                <a:cs typeface="Liberation Sans"/>
              </a:rPr>
              <a:t> is incredibly helpful even at the free level:</a:t>
            </a:r>
          </a:p>
          <a:p>
            <a:pPr lvl="1">
              <a:buFont typeface="Arial"/>
              <a:buChar char="•"/>
            </a:pPr>
            <a:r>
              <a:rPr lang="en-US" sz="1200" u="sng" dirty="0">
                <a:latin typeface="Liberation Sans"/>
                <a:cs typeface="Liberation Sans"/>
                <a:hlinkClick r:id="rId2"/>
              </a:rPr>
              <a:t>https://neilpatel.com/ubersuggest/</a:t>
            </a:r>
            <a:endParaRPr lang="en-US" sz="1200" dirty="0">
              <a:latin typeface="Liberation Sans"/>
              <a:cs typeface="Liberation Sans"/>
            </a:endParaRPr>
          </a:p>
          <a:p>
            <a:pPr lvl="1">
              <a:buFont typeface="Arial"/>
              <a:buChar char="•"/>
            </a:pPr>
            <a:r>
              <a:rPr lang="en-US" sz="1200" dirty="0" err="1">
                <a:latin typeface="Liberation Sans"/>
                <a:cs typeface="Liberation Sans"/>
              </a:rPr>
              <a:t>Semrush</a:t>
            </a:r>
            <a:r>
              <a:rPr lang="en-US" sz="1200" dirty="0">
                <a:latin typeface="Liberation Sans"/>
                <a:cs typeface="Liberation Sans"/>
              </a:rPr>
              <a:t> is also exceptionally valuable at the free level:</a:t>
            </a:r>
          </a:p>
          <a:p>
            <a:pPr lvl="1">
              <a:buFont typeface="Arial"/>
              <a:buChar char="•"/>
            </a:pPr>
            <a:r>
              <a:rPr lang="en-US" sz="1200" u="sng" dirty="0">
                <a:latin typeface="Liberation Sans"/>
                <a:cs typeface="Liberation Sans"/>
                <a:hlinkClick r:id="rId3"/>
              </a:rPr>
              <a:t>https://www.semrush.com/</a:t>
            </a:r>
            <a:endParaRPr lang="en-US" sz="1200" dirty="0">
              <a:latin typeface="Liberation Sans"/>
              <a:cs typeface="Liberation Sans"/>
            </a:endParaRPr>
          </a:p>
          <a:p>
            <a:pPr lvl="1">
              <a:buFont typeface="Arial"/>
              <a:buChar char="•"/>
            </a:pPr>
            <a:r>
              <a:rPr lang="en-US" sz="1200" dirty="0" err="1">
                <a:latin typeface="Liberation Sans"/>
                <a:cs typeface="Liberation Sans"/>
              </a:rPr>
              <a:t>Browseo</a:t>
            </a:r>
            <a:r>
              <a:rPr lang="en-US" sz="1200" dirty="0">
                <a:latin typeface="Liberation Sans"/>
                <a:cs typeface="Liberation Sans"/>
              </a:rPr>
              <a:t> may be our favorite tool out there. It’s completely free: </a:t>
            </a:r>
          </a:p>
          <a:p>
            <a:pPr lvl="1">
              <a:buFont typeface="Arial"/>
              <a:buChar char="•"/>
            </a:pPr>
            <a:r>
              <a:rPr lang="en-US" sz="1200" u="sng" dirty="0">
                <a:latin typeface="Liberation Sans"/>
                <a:cs typeface="Liberation Sans"/>
                <a:hlinkClick r:id="rId4"/>
              </a:rPr>
              <a:t>https://www.browseo.net/</a:t>
            </a:r>
            <a:endParaRPr lang="en-US" sz="1200" dirty="0">
              <a:latin typeface="Liberation Sans"/>
              <a:cs typeface="Liberation Sans"/>
            </a:endParaRPr>
          </a:p>
          <a:p>
            <a:pPr marL="0" indent="0">
              <a:buNone/>
            </a:pPr>
            <a:endParaRPr lang="en-US" sz="1200" dirty="0" smtClean="0">
              <a:effectLst/>
              <a:latin typeface="Liberation Sans"/>
              <a:cs typeface="Liberation Sans"/>
            </a:endParaRPr>
          </a:p>
          <a:p>
            <a:pPr marL="0" indent="0">
              <a:buNone/>
            </a:pPr>
            <a:endParaRPr lang="en-US" sz="1200" dirty="0" smtClean="0">
              <a:latin typeface="Liberation Sans"/>
              <a:cs typeface="Liberation Sans"/>
            </a:endParaRPr>
          </a:p>
        </p:txBody>
      </p:sp>
    </p:spTree>
    <p:extLst>
      <p:ext uri="{BB962C8B-B14F-4D97-AF65-F5344CB8AC3E}">
        <p14:creationId xmlns:p14="http://schemas.microsoft.com/office/powerpoint/2010/main" val="15729156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10</a:t>
            </a:r>
            <a:r>
              <a:rPr lang="en-US" sz="2800" dirty="0" smtClean="0">
                <a:latin typeface="Oswald Medium"/>
                <a:cs typeface="Oswald Medium"/>
              </a:rPr>
              <a:t>: The </a:t>
            </a:r>
            <a:r>
              <a:rPr lang="en-US" sz="2800" dirty="0">
                <a:latin typeface="Oswald Medium"/>
                <a:cs typeface="Oswald Medium"/>
              </a:rPr>
              <a:t>Business Plan: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An </a:t>
            </a:r>
            <a:r>
              <a:rPr lang="en-US" sz="2800" dirty="0">
                <a:latin typeface="Oswald Medium"/>
                <a:cs typeface="Oswald Medium"/>
              </a:rPr>
              <a:t>Outline of Elements for a Photographer’s Business Plan</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pPr>
              <a:lnSpc>
                <a:spcPct val="110000"/>
              </a:lnSpc>
            </a:pPr>
            <a:r>
              <a:rPr lang="en-US" sz="2150" dirty="0">
                <a:latin typeface="Liberation Sans"/>
                <a:cs typeface="Liberation Sans"/>
              </a:rPr>
              <a:t>Our work-back plan has brought us to the final chapter: the business plan</a:t>
            </a:r>
            <a:r>
              <a:rPr lang="en-US" sz="2150" dirty="0" smtClean="0">
                <a:latin typeface="Liberation Sans"/>
                <a:cs typeface="Liberation Sans"/>
              </a:rPr>
              <a:t>.</a:t>
            </a:r>
          </a:p>
          <a:p>
            <a:pPr>
              <a:lnSpc>
                <a:spcPct val="110000"/>
              </a:lnSpc>
            </a:pPr>
            <a:endParaRPr lang="en-US" sz="550" dirty="0">
              <a:latin typeface="Liberation Sans"/>
              <a:cs typeface="Liberation Sans"/>
            </a:endParaRPr>
          </a:p>
          <a:p>
            <a:pPr>
              <a:lnSpc>
                <a:spcPct val="110000"/>
              </a:lnSpc>
            </a:pPr>
            <a:r>
              <a:rPr lang="en-US" sz="2150" dirty="0">
                <a:latin typeface="Liberation Sans"/>
                <a:cs typeface="Liberation Sans"/>
              </a:rPr>
              <a:t>While most business owners start with the business plan, we feel that beginning this way can be overwhelming and can lead to a lot of blank pages and looming sections to fill in</a:t>
            </a:r>
            <a:r>
              <a:rPr lang="en-US" sz="2150" dirty="0" smtClean="0">
                <a:latin typeface="Liberation Sans"/>
                <a:cs typeface="Liberation Sans"/>
              </a:rPr>
              <a:t>.</a:t>
            </a:r>
          </a:p>
          <a:p>
            <a:pPr>
              <a:lnSpc>
                <a:spcPct val="110000"/>
              </a:lnSpc>
            </a:pPr>
            <a:endParaRPr lang="en-US" sz="550" dirty="0">
              <a:latin typeface="Liberation Sans"/>
              <a:cs typeface="Liberation Sans"/>
            </a:endParaRPr>
          </a:p>
          <a:p>
            <a:pPr>
              <a:lnSpc>
                <a:spcPct val="110000"/>
              </a:lnSpc>
            </a:pPr>
            <a:r>
              <a:rPr lang="en-US" sz="2150" dirty="0">
                <a:latin typeface="Liberation Sans"/>
                <a:cs typeface="Liberation Sans"/>
              </a:rPr>
              <a:t>By working </a:t>
            </a:r>
            <a:r>
              <a:rPr lang="en-US" sz="2150" dirty="0" smtClean="0">
                <a:latin typeface="Liberation Sans"/>
                <a:cs typeface="Liberation Sans"/>
              </a:rPr>
              <a:t>backward, </a:t>
            </a:r>
            <a:r>
              <a:rPr lang="en-US" sz="2150" dirty="0">
                <a:latin typeface="Liberation Sans"/>
                <a:cs typeface="Liberation Sans"/>
              </a:rPr>
              <a:t>piece by piece as outlined in this book, you’ll find that when it comes to writing your business plan, most of the hard work and heavy lifting </a:t>
            </a:r>
            <a:r>
              <a:rPr lang="en-US" sz="2150" dirty="0" smtClean="0">
                <a:latin typeface="Liberation Sans"/>
                <a:cs typeface="Liberation Sans"/>
              </a:rPr>
              <a:t>have </a:t>
            </a:r>
            <a:r>
              <a:rPr lang="en-US" sz="2150" dirty="0">
                <a:latin typeface="Liberation Sans"/>
                <a:cs typeface="Liberation Sans"/>
              </a:rPr>
              <a:t>already been done, and your business plan is close to completion</a:t>
            </a:r>
            <a:r>
              <a:rPr lang="en-US" sz="2150" dirty="0" smtClean="0">
                <a:latin typeface="Liberation Sans"/>
                <a:cs typeface="Liberation Sans"/>
              </a:rPr>
              <a:t>.</a:t>
            </a:r>
          </a:p>
          <a:p>
            <a:pPr>
              <a:lnSpc>
                <a:spcPct val="110000"/>
              </a:lnSpc>
            </a:pPr>
            <a:endParaRPr lang="en-US" sz="550" dirty="0" smtClean="0">
              <a:latin typeface="Liberation Sans"/>
              <a:cs typeface="Liberation Sans"/>
            </a:endParaRPr>
          </a:p>
          <a:p>
            <a:pPr>
              <a:lnSpc>
                <a:spcPct val="110000"/>
              </a:lnSpc>
            </a:pPr>
            <a:r>
              <a:rPr lang="en-US" sz="2150" dirty="0" smtClean="0">
                <a:latin typeface="Liberation Sans"/>
                <a:cs typeface="Liberation Sans"/>
              </a:rPr>
              <a:t>Now it’s time to use the work you’ve done to create the elements of your Business Plan.</a:t>
            </a:r>
            <a:endParaRPr lang="en-US" sz="2150" dirty="0">
              <a:latin typeface="Liberation Sans"/>
              <a:cs typeface="Liberation Sans"/>
            </a:endParaRPr>
          </a:p>
          <a:p>
            <a:pPr lvl="1"/>
            <a:endParaRPr lang="en-US" sz="1200" dirty="0">
              <a:latin typeface="Liberation Sans"/>
              <a:cs typeface="Liberation Sans"/>
            </a:endParaRPr>
          </a:p>
        </p:txBody>
      </p:sp>
    </p:spTree>
    <p:extLst>
      <p:ext uri="{BB962C8B-B14F-4D97-AF65-F5344CB8AC3E}">
        <p14:creationId xmlns:p14="http://schemas.microsoft.com/office/powerpoint/2010/main" val="5328680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1: Photography Fundamentals: </a:t>
            </a:r>
            <a:br>
              <a:rPr lang="en-US" sz="2800" dirty="0" smtClean="0">
                <a:latin typeface="Oswald Medium"/>
                <a:cs typeface="Oswald Medium"/>
              </a:rPr>
            </a:br>
            <a:r>
              <a:rPr lang="en-US" sz="2800" dirty="0" smtClean="0">
                <a:latin typeface="Oswald Medium"/>
                <a:cs typeface="Oswald Medium"/>
              </a:rPr>
              <a:t>Basic Photography Tips</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b="1" dirty="0" smtClean="0">
                <a:latin typeface="Liberation Sans"/>
                <a:cs typeface="Liberation Sans"/>
              </a:rPr>
              <a:t>Key Topics:	</a:t>
            </a:r>
            <a:endParaRPr lang="en-US" sz="2800" dirty="0" smtClean="0">
              <a:latin typeface="Liberation Sans"/>
              <a:cs typeface="Liberation Sans"/>
            </a:endParaRPr>
          </a:p>
          <a:p>
            <a:pPr lvl="1">
              <a:lnSpc>
                <a:spcPct val="120000"/>
              </a:lnSpc>
              <a:buFont typeface="Arial"/>
              <a:buChar char="•"/>
            </a:pPr>
            <a:r>
              <a:rPr lang="en-US" dirty="0" smtClean="0">
                <a:latin typeface="Liberation Sans"/>
                <a:cs typeface="Liberation Sans"/>
              </a:rPr>
              <a:t>Advice on the Creative Side of Photography </a:t>
            </a:r>
          </a:p>
          <a:p>
            <a:pPr lvl="1">
              <a:lnSpc>
                <a:spcPct val="120000"/>
              </a:lnSpc>
              <a:buFont typeface="Arial"/>
              <a:buChar char="•"/>
            </a:pPr>
            <a:r>
              <a:rPr lang="en-US" dirty="0" smtClean="0">
                <a:latin typeface="Liberation Sans"/>
                <a:cs typeface="Liberation Sans"/>
              </a:rPr>
              <a:t>10 Elements of Professional Images</a:t>
            </a:r>
          </a:p>
        </p:txBody>
      </p:sp>
    </p:spTree>
    <p:extLst>
      <p:ext uri="{BB962C8B-B14F-4D97-AF65-F5344CB8AC3E}">
        <p14:creationId xmlns:p14="http://schemas.microsoft.com/office/powerpoint/2010/main" val="136263821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10: The Business Plan: </a:t>
            </a:r>
            <a:br>
              <a:rPr lang="en-US" sz="2800" dirty="0" smtClean="0">
                <a:latin typeface="Oswald Medium"/>
                <a:cs typeface="Oswald Medium"/>
              </a:rPr>
            </a:br>
            <a:r>
              <a:rPr lang="en-US" sz="2800" dirty="0" smtClean="0">
                <a:latin typeface="Oswald Medium"/>
                <a:cs typeface="Oswald Medium"/>
              </a:rPr>
              <a:t>An Outline of Elements for a Photographer’s Business Plan</a:t>
            </a:r>
            <a:r>
              <a:rPr lang="en-US" sz="2800" dirty="0" smtClean="0">
                <a:effectLst/>
                <a:latin typeface="Oswald Medium"/>
                <a:cs typeface="Oswald Medium"/>
              </a:rPr>
              <a:t> </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endParaRPr lang="en-US" sz="700" b="1" dirty="0" smtClean="0">
              <a:latin typeface="Liberation Sans"/>
              <a:cs typeface="Liberation Sans"/>
            </a:endParaRPr>
          </a:p>
          <a:p>
            <a:pPr lvl="1">
              <a:lnSpc>
                <a:spcPct val="120000"/>
              </a:lnSpc>
              <a:buFont typeface="Arial"/>
              <a:buChar char="•"/>
            </a:pPr>
            <a:r>
              <a:rPr lang="en-US" sz="2500" dirty="0">
                <a:latin typeface="Liberation Sans"/>
                <a:cs typeface="Liberation Sans"/>
              </a:rPr>
              <a:t>The Importance of </a:t>
            </a:r>
            <a:r>
              <a:rPr lang="en-US" sz="2500" dirty="0" smtClean="0">
                <a:latin typeface="Liberation Sans"/>
                <a:cs typeface="Liberation Sans"/>
              </a:rPr>
              <a:t>the </a:t>
            </a:r>
            <a:r>
              <a:rPr lang="en-US" sz="2500" dirty="0">
                <a:latin typeface="Liberation Sans"/>
                <a:cs typeface="Liberation Sans"/>
              </a:rPr>
              <a:t>Business </a:t>
            </a:r>
            <a:r>
              <a:rPr lang="en-US" sz="2500" dirty="0" smtClean="0">
                <a:latin typeface="Liberation Sans"/>
                <a:cs typeface="Liberation Sans"/>
              </a:rPr>
              <a:t>Plan</a:t>
            </a:r>
          </a:p>
          <a:p>
            <a:pPr lvl="1">
              <a:lnSpc>
                <a:spcPct val="120000"/>
              </a:lnSpc>
              <a:buFont typeface="Arial"/>
              <a:buChar char="•"/>
            </a:pPr>
            <a:r>
              <a:rPr lang="en-US" sz="2500" dirty="0" smtClean="0">
                <a:latin typeface="Liberation Sans"/>
                <a:cs typeface="Liberation Sans"/>
              </a:rPr>
              <a:t>The Mini </a:t>
            </a:r>
            <a:r>
              <a:rPr lang="en-US" sz="2500" dirty="0">
                <a:latin typeface="Liberation Sans"/>
                <a:cs typeface="Liberation Sans"/>
              </a:rPr>
              <a:t>Business </a:t>
            </a:r>
            <a:r>
              <a:rPr lang="en-US" sz="2500" dirty="0" smtClean="0">
                <a:latin typeface="Liberation Sans"/>
                <a:cs typeface="Liberation Sans"/>
              </a:rPr>
              <a:t>Plan</a:t>
            </a:r>
          </a:p>
          <a:p>
            <a:pPr lvl="1">
              <a:lnSpc>
                <a:spcPct val="120000"/>
              </a:lnSpc>
              <a:buFont typeface="Arial"/>
              <a:buChar char="•"/>
            </a:pPr>
            <a:r>
              <a:rPr lang="en-US" sz="2500" dirty="0" smtClean="0">
                <a:latin typeface="Liberation Sans"/>
                <a:cs typeface="Liberation Sans"/>
              </a:rPr>
              <a:t>Elements </a:t>
            </a:r>
            <a:r>
              <a:rPr lang="en-US" sz="2500" dirty="0">
                <a:latin typeface="Liberation Sans"/>
                <a:cs typeface="Liberation Sans"/>
              </a:rPr>
              <a:t>of a Photography Business </a:t>
            </a:r>
            <a:r>
              <a:rPr lang="en-US" sz="2500" dirty="0" smtClean="0">
                <a:latin typeface="Liberation Sans"/>
                <a:cs typeface="Liberation Sans"/>
              </a:rPr>
              <a:t>Plan</a:t>
            </a:r>
          </a:p>
          <a:p>
            <a:pPr lvl="1">
              <a:lnSpc>
                <a:spcPct val="120000"/>
              </a:lnSpc>
              <a:buFont typeface="Arial"/>
              <a:buChar char="•"/>
            </a:pPr>
            <a:r>
              <a:rPr lang="en-US" sz="2500" dirty="0" smtClean="0">
                <a:latin typeface="Liberation Sans"/>
                <a:cs typeface="Liberation Sans"/>
              </a:rPr>
              <a:t>The </a:t>
            </a:r>
            <a:r>
              <a:rPr lang="en-US" sz="2500" dirty="0">
                <a:latin typeface="Liberation Sans"/>
                <a:cs typeface="Liberation Sans"/>
              </a:rPr>
              <a:t>Importance of </a:t>
            </a:r>
            <a:r>
              <a:rPr lang="en-US" sz="2500" dirty="0" smtClean="0">
                <a:latin typeface="Liberation Sans"/>
                <a:cs typeface="Liberation Sans"/>
              </a:rPr>
              <a:t>Organization</a:t>
            </a:r>
          </a:p>
          <a:p>
            <a:pPr lvl="1">
              <a:lnSpc>
                <a:spcPct val="120000"/>
              </a:lnSpc>
              <a:buFont typeface="Arial"/>
              <a:buChar char="•"/>
            </a:pPr>
            <a:r>
              <a:rPr lang="en-US" sz="2500" dirty="0" smtClean="0">
                <a:latin typeface="Liberation Sans"/>
                <a:cs typeface="Liberation Sans"/>
              </a:rPr>
              <a:t>The </a:t>
            </a:r>
            <a:r>
              <a:rPr lang="en-US" sz="2500" dirty="0">
                <a:latin typeface="Liberation Sans"/>
                <a:cs typeface="Liberation Sans"/>
              </a:rPr>
              <a:t>Importance of </a:t>
            </a:r>
            <a:r>
              <a:rPr lang="en-US" sz="2500" dirty="0" smtClean="0">
                <a:latin typeface="Liberation Sans"/>
                <a:cs typeface="Liberation Sans"/>
              </a:rPr>
              <a:t>Systems</a:t>
            </a:r>
          </a:p>
          <a:p>
            <a:pPr lvl="1">
              <a:lnSpc>
                <a:spcPct val="120000"/>
              </a:lnSpc>
              <a:buFont typeface="Arial"/>
              <a:buChar char="•"/>
            </a:pPr>
            <a:r>
              <a:rPr lang="en-US" sz="2500" dirty="0" smtClean="0">
                <a:latin typeface="Liberation Sans"/>
                <a:cs typeface="Liberation Sans"/>
              </a:rPr>
              <a:t>The </a:t>
            </a:r>
            <a:r>
              <a:rPr lang="en-US" sz="2500" dirty="0">
                <a:latin typeface="Liberation Sans"/>
                <a:cs typeface="Liberation Sans"/>
              </a:rPr>
              <a:t>Flash and Sales Report with example spreadsheet template</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201548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10: The Business Plan: </a:t>
            </a:r>
            <a:br>
              <a:rPr lang="en-US" sz="2800" dirty="0" smtClean="0">
                <a:latin typeface="Oswald Medium"/>
                <a:cs typeface="Oswald Medium"/>
              </a:rPr>
            </a:br>
            <a:r>
              <a:rPr lang="en-US" sz="2800" dirty="0" smtClean="0">
                <a:latin typeface="Oswald Medium"/>
                <a:cs typeface="Oswald Medium"/>
              </a:rPr>
              <a:t>An Outline of Elements for a Photographer’s Business Plan</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r>
              <a:rPr lang="en-US" sz="1600" b="1" dirty="0" smtClean="0">
                <a:latin typeface="Liberation Sans"/>
                <a:cs typeface="Liberation Sans"/>
              </a:rPr>
              <a:t>Key Takeaways:	</a:t>
            </a:r>
          </a:p>
          <a:p>
            <a:pPr>
              <a:lnSpc>
                <a:spcPct val="110000"/>
              </a:lnSpc>
            </a:pPr>
            <a:endParaRPr lang="en-US" sz="700" b="1" dirty="0" smtClean="0">
              <a:latin typeface="Liberation Sans"/>
              <a:cs typeface="Liberation Sans"/>
            </a:endParaRPr>
          </a:p>
          <a:p>
            <a:pPr lvl="1">
              <a:lnSpc>
                <a:spcPct val="120000"/>
              </a:lnSpc>
              <a:buFont typeface="Arial"/>
              <a:buChar char="•"/>
            </a:pPr>
            <a:r>
              <a:rPr lang="en-US" sz="1500" dirty="0" smtClean="0">
                <a:latin typeface="Liberation Sans"/>
                <a:cs typeface="Liberation Sans"/>
              </a:rPr>
              <a:t>Create </a:t>
            </a:r>
            <a:r>
              <a:rPr lang="en-US" sz="1500" dirty="0">
                <a:latin typeface="Liberation Sans"/>
                <a:cs typeface="Liberation Sans"/>
              </a:rPr>
              <a:t>a system to keep meticulous records for everything pertaining to your business, develop an operations manual, and build a diverse group of Clients. With these basics of the basics in place, you will increase your company’s chance for success, and you’ll also make it attractive to outside parties, if this is part of your exit plan. </a:t>
            </a:r>
          </a:p>
          <a:p>
            <a:pPr lvl="1">
              <a:lnSpc>
                <a:spcPct val="120000"/>
              </a:lnSpc>
              <a:buFont typeface="Arial"/>
              <a:buChar char="•"/>
            </a:pPr>
            <a:endParaRPr lang="en-US" sz="700" dirty="0" smtClean="0">
              <a:latin typeface="Liberation Sans"/>
              <a:cs typeface="Liberation Sans"/>
            </a:endParaRPr>
          </a:p>
          <a:p>
            <a:pPr lvl="1">
              <a:lnSpc>
                <a:spcPct val="120000"/>
              </a:lnSpc>
              <a:buFont typeface="Arial"/>
              <a:buChar char="•"/>
            </a:pPr>
            <a:r>
              <a:rPr lang="en-US" sz="1500" dirty="0" smtClean="0">
                <a:latin typeface="Liberation Sans"/>
                <a:cs typeface="Liberation Sans"/>
              </a:rPr>
              <a:t>It </a:t>
            </a:r>
            <a:r>
              <a:rPr lang="en-US" sz="1500" dirty="0">
                <a:latin typeface="Liberation Sans"/>
                <a:cs typeface="Liberation Sans"/>
              </a:rPr>
              <a:t>is extremely important these days to learn as much as you can about the business side of things, as in this digital era, it is a market crowded with Photographers. Any skills in business pertaining to following up with Clients, meeting and exceeding their needs, promotion, budgeting and cash flow will put you over the top.</a:t>
            </a:r>
          </a:p>
          <a:p>
            <a:pPr lvl="1">
              <a:lnSpc>
                <a:spcPct val="120000"/>
              </a:lnSpc>
              <a:buFont typeface="Arial"/>
              <a:buChar char="•"/>
            </a:pPr>
            <a:endParaRPr lang="en-US" sz="700" dirty="0" smtClean="0">
              <a:latin typeface="Liberation Sans"/>
              <a:cs typeface="Liberation Sans"/>
            </a:endParaRPr>
          </a:p>
          <a:p>
            <a:pPr lvl="1">
              <a:lnSpc>
                <a:spcPct val="120000"/>
              </a:lnSpc>
              <a:buFont typeface="Arial"/>
              <a:buChar char="•"/>
            </a:pPr>
            <a:r>
              <a:rPr lang="en-US" sz="1500" dirty="0" smtClean="0">
                <a:latin typeface="Liberation Sans"/>
                <a:cs typeface="Liberation Sans"/>
              </a:rPr>
              <a:t>Along </a:t>
            </a:r>
            <a:r>
              <a:rPr lang="en-US" sz="1500" dirty="0">
                <a:latin typeface="Liberation Sans"/>
                <a:cs typeface="Liberation Sans"/>
              </a:rPr>
              <a:t>those lines, professionalism is the most important aspect in maintaining a successful photography career. Your Clients must enjoy working with you and enjoy the experience but most importantly, they must know that they can rely on you to show up with your best game for the job, be an utmost professional, and deliver what they expect.</a:t>
            </a:r>
          </a:p>
          <a:p>
            <a:pPr marL="0" indent="0">
              <a:buNone/>
            </a:pPr>
            <a:endParaRPr lang="en-US" sz="1200" dirty="0" smtClean="0">
              <a:effectLst/>
              <a:latin typeface="Liberation Sans"/>
              <a:cs typeface="Liberation Sans"/>
            </a:endParaRPr>
          </a:p>
          <a:p>
            <a:pPr marL="0" indent="0">
              <a:buNone/>
            </a:pPr>
            <a:endParaRPr lang="en-US" sz="1200" dirty="0" smtClean="0">
              <a:latin typeface="Liberation Sans"/>
              <a:cs typeface="Liberation Sans"/>
            </a:endParaRPr>
          </a:p>
        </p:txBody>
      </p:sp>
    </p:spTree>
    <p:extLst>
      <p:ext uri="{BB962C8B-B14F-4D97-AF65-F5344CB8AC3E}">
        <p14:creationId xmlns:p14="http://schemas.microsoft.com/office/powerpoint/2010/main" val="8255497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Afterword</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pPr>
              <a:lnSpc>
                <a:spcPct val="120000"/>
              </a:lnSpc>
            </a:pPr>
            <a:r>
              <a:rPr lang="en-US" sz="1600" dirty="0">
                <a:latin typeface="Liberation Sans"/>
                <a:cs typeface="Liberation Sans"/>
              </a:rPr>
              <a:t>Congratulations! You made it through to the end of this book, and you’re probably thinking: Great, thanks Natasha and Mark, you’ve just given me </a:t>
            </a:r>
            <a:r>
              <a:rPr lang="en-US" sz="1600" dirty="0" smtClean="0">
                <a:latin typeface="Liberation Sans"/>
                <a:cs typeface="Liberation Sans"/>
              </a:rPr>
              <a:t>weeks/months/years </a:t>
            </a:r>
            <a:r>
              <a:rPr lang="en-US" sz="1600" dirty="0">
                <a:latin typeface="Liberation Sans"/>
                <a:cs typeface="Liberation Sans"/>
              </a:rPr>
              <a:t>of work to do. </a:t>
            </a:r>
            <a:endParaRPr lang="en-US" sz="1600" dirty="0" smtClean="0">
              <a:latin typeface="Liberation Sans"/>
              <a:cs typeface="Liberation Sans"/>
            </a:endParaRPr>
          </a:p>
          <a:p>
            <a:pPr marL="0" indent="0">
              <a:lnSpc>
                <a:spcPct val="120000"/>
              </a:lnSpc>
              <a:buNone/>
            </a:pPr>
            <a:endParaRPr lang="en-US" sz="650" dirty="0">
              <a:latin typeface="Liberation Sans"/>
              <a:cs typeface="Liberation Sans"/>
            </a:endParaRPr>
          </a:p>
          <a:p>
            <a:pPr>
              <a:lnSpc>
                <a:spcPct val="120000"/>
              </a:lnSpc>
            </a:pPr>
            <a:r>
              <a:rPr lang="en-US" sz="1600" dirty="0">
                <a:latin typeface="Liberation Sans"/>
                <a:cs typeface="Liberation Sans"/>
              </a:rPr>
              <a:t>Yes, it’s true. We’ve left you with all the heavy lifting, and this is because no one can create your 10-year plan, determine how many </a:t>
            </a:r>
            <a:r>
              <a:rPr lang="en-US" sz="1600" dirty="0" err="1">
                <a:latin typeface="Liberation Sans"/>
                <a:cs typeface="Liberation Sans"/>
              </a:rPr>
              <a:t>Photoshoots</a:t>
            </a:r>
            <a:r>
              <a:rPr lang="en-US" sz="1600" dirty="0">
                <a:latin typeface="Liberation Sans"/>
                <a:cs typeface="Liberation Sans"/>
              </a:rPr>
              <a:t> you want to book each month, and subsequently who your Target Market Personas will be, what sales techniques work best for you, and the kind of content you want to post on social media. </a:t>
            </a:r>
            <a:endParaRPr lang="en-US" sz="1600" dirty="0" smtClean="0">
              <a:latin typeface="Liberation Sans"/>
              <a:cs typeface="Liberation Sans"/>
            </a:endParaRPr>
          </a:p>
          <a:p>
            <a:pPr>
              <a:lnSpc>
                <a:spcPct val="120000"/>
              </a:lnSpc>
            </a:pPr>
            <a:endParaRPr lang="en-US" sz="650" dirty="0">
              <a:latin typeface="Liberation Sans"/>
              <a:cs typeface="Liberation Sans"/>
            </a:endParaRPr>
          </a:p>
          <a:p>
            <a:pPr>
              <a:lnSpc>
                <a:spcPct val="120000"/>
              </a:lnSpc>
            </a:pPr>
            <a:r>
              <a:rPr lang="en-US" sz="1600" dirty="0" smtClean="0">
                <a:latin typeface="Liberation Sans"/>
                <a:cs typeface="Liberation Sans"/>
              </a:rPr>
              <a:t>No </a:t>
            </a:r>
            <a:r>
              <a:rPr lang="en-US" sz="1600" dirty="0">
                <a:latin typeface="Liberation Sans"/>
                <a:cs typeface="Liberation Sans"/>
              </a:rPr>
              <a:t>one can determine any of this but you. If you do want someone to tell you how much you would like to work, for how much, and for whom and how, this is called getting a job, not running a business. </a:t>
            </a:r>
            <a:endParaRPr lang="en-US" sz="1600" dirty="0" smtClean="0">
              <a:latin typeface="Liberation Sans"/>
              <a:cs typeface="Liberation Sans"/>
            </a:endParaRPr>
          </a:p>
          <a:p>
            <a:pPr marL="0" indent="0">
              <a:lnSpc>
                <a:spcPct val="120000"/>
              </a:lnSpc>
              <a:buNone/>
            </a:pPr>
            <a:endParaRPr lang="en-US" sz="650" dirty="0">
              <a:latin typeface="Liberation Sans"/>
              <a:cs typeface="Liberation Sans"/>
            </a:endParaRPr>
          </a:p>
          <a:p>
            <a:pPr>
              <a:lnSpc>
                <a:spcPct val="120000"/>
              </a:lnSpc>
            </a:pPr>
            <a:r>
              <a:rPr lang="en-US" sz="1600" dirty="0">
                <a:latin typeface="Liberation Sans"/>
                <a:cs typeface="Liberation Sans"/>
              </a:rPr>
              <a:t>What we can do, is offer a few final words to keep in </a:t>
            </a:r>
            <a:r>
              <a:rPr lang="en-US" sz="1600" dirty="0" smtClean="0">
                <a:latin typeface="Liberation Sans"/>
                <a:cs typeface="Liberation Sans"/>
              </a:rPr>
              <a:t>mind </a:t>
            </a:r>
            <a:r>
              <a:rPr lang="mr-IN" sz="1600" dirty="0" smtClean="0">
                <a:latin typeface="Liberation Sans"/>
                <a:cs typeface="Liberation Sans"/>
              </a:rPr>
              <a:t>…</a:t>
            </a:r>
            <a:endParaRPr lang="en-US" sz="1600" dirty="0">
              <a:latin typeface="Liberation Sans"/>
              <a:cs typeface="Liberation Sans"/>
            </a:endParaRPr>
          </a:p>
          <a:p>
            <a:pPr lvl="1">
              <a:lnSpc>
                <a:spcPct val="120000"/>
              </a:lnSpc>
            </a:pPr>
            <a:endParaRPr lang="en-US" sz="1600" dirty="0">
              <a:latin typeface="Liberation Sans"/>
              <a:cs typeface="Liberation Sans"/>
            </a:endParaRPr>
          </a:p>
        </p:txBody>
      </p:sp>
    </p:spTree>
    <p:extLst>
      <p:ext uri="{BB962C8B-B14F-4D97-AF65-F5344CB8AC3E}">
        <p14:creationId xmlns:p14="http://schemas.microsoft.com/office/powerpoint/2010/main" val="403362279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Afterword</a:t>
            </a:r>
            <a:endParaRPr lang="en-US" sz="2800" dirty="0">
              <a:latin typeface="Liberation Sans"/>
              <a:cs typeface="Liberation Sans"/>
            </a:endParaRPr>
          </a:p>
        </p:txBody>
      </p:sp>
      <p:sp>
        <p:nvSpPr>
          <p:cNvPr id="3" name="Content Placeholder 2"/>
          <p:cNvSpPr>
            <a:spLocks noGrp="1"/>
          </p:cNvSpPr>
          <p:nvPr>
            <p:ph idx="1"/>
          </p:nvPr>
        </p:nvSpPr>
        <p:spPr/>
        <p:txBody>
          <a:bodyPr>
            <a:noAutofit/>
          </a:bodyPr>
          <a:lstStyle/>
          <a:p>
            <a:r>
              <a:rPr lang="en-US" sz="2800" b="1" dirty="0" smtClean="0">
                <a:latin typeface="Liberation Sans"/>
                <a:cs typeface="Liberation Sans"/>
              </a:rPr>
              <a:t>Key Topics:	</a:t>
            </a:r>
          </a:p>
          <a:p>
            <a:endParaRPr lang="en-US" sz="700" b="1" dirty="0" smtClean="0">
              <a:latin typeface="Liberation Sans"/>
              <a:cs typeface="Liberation Sans"/>
            </a:endParaRPr>
          </a:p>
          <a:p>
            <a:pPr lvl="1">
              <a:lnSpc>
                <a:spcPct val="120000"/>
              </a:lnSpc>
              <a:buFont typeface="Arial"/>
              <a:buChar char="•"/>
            </a:pPr>
            <a:r>
              <a:rPr lang="en-US" sz="2400" dirty="0">
                <a:latin typeface="Liberation Sans"/>
                <a:cs typeface="Liberation Sans"/>
              </a:rPr>
              <a:t>How to avoid burnout</a:t>
            </a:r>
          </a:p>
          <a:p>
            <a:pPr lvl="1">
              <a:lnSpc>
                <a:spcPct val="120000"/>
              </a:lnSpc>
              <a:buFont typeface="Arial"/>
              <a:buChar char="•"/>
            </a:pPr>
            <a:r>
              <a:rPr lang="en-US" sz="2400" dirty="0">
                <a:latin typeface="Liberation Sans"/>
                <a:cs typeface="Liberation Sans"/>
              </a:rPr>
              <a:t>Resources to go beyond the basics</a:t>
            </a:r>
          </a:p>
          <a:p>
            <a:pPr marL="0" indent="0">
              <a:buNone/>
            </a:pPr>
            <a:endParaRPr lang="en-US" sz="2800" dirty="0">
              <a:latin typeface="Liberation Sans"/>
              <a:cs typeface="Liberation Sans"/>
            </a:endParaRPr>
          </a:p>
          <a:p>
            <a:endParaRPr lang="en-US" sz="2800" dirty="0">
              <a:latin typeface="Liberation Sans"/>
              <a:cs typeface="Liberation Sans"/>
            </a:endParaRPr>
          </a:p>
        </p:txBody>
      </p:sp>
    </p:spTree>
    <p:extLst>
      <p:ext uri="{BB962C8B-B14F-4D97-AF65-F5344CB8AC3E}">
        <p14:creationId xmlns:p14="http://schemas.microsoft.com/office/powerpoint/2010/main" val="187545482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Afterword</a:t>
            </a:r>
            <a:endParaRPr lang="en-US" sz="2800" dirty="0">
              <a:latin typeface="Oswald Medium"/>
              <a:cs typeface="Oswald Medium"/>
            </a:endParaRPr>
          </a:p>
        </p:txBody>
      </p:sp>
      <p:sp>
        <p:nvSpPr>
          <p:cNvPr id="3" name="Content Placeholder 2"/>
          <p:cNvSpPr>
            <a:spLocks noGrp="1"/>
          </p:cNvSpPr>
          <p:nvPr>
            <p:ph idx="1"/>
          </p:nvPr>
        </p:nvSpPr>
        <p:spPr/>
        <p:txBody>
          <a:bodyPr>
            <a:noAutofit/>
          </a:bodyPr>
          <a:lstStyle/>
          <a:p>
            <a:pPr>
              <a:lnSpc>
                <a:spcPct val="120000"/>
              </a:lnSpc>
            </a:pPr>
            <a:r>
              <a:rPr lang="en-US" sz="2000" b="1" dirty="0" smtClean="0">
                <a:latin typeface="Liberation Sans"/>
                <a:cs typeface="Liberation Sans"/>
              </a:rPr>
              <a:t>Key Takeaways:	</a:t>
            </a:r>
          </a:p>
          <a:p>
            <a:pPr>
              <a:lnSpc>
                <a:spcPct val="120000"/>
              </a:lnSpc>
            </a:pPr>
            <a:endParaRPr lang="en-US" sz="700" b="1" dirty="0" smtClean="0">
              <a:latin typeface="Liberation Sans"/>
              <a:cs typeface="Liberation Sans"/>
            </a:endParaRPr>
          </a:p>
          <a:p>
            <a:pPr lvl="1">
              <a:lnSpc>
                <a:spcPct val="120000"/>
              </a:lnSpc>
              <a:buFont typeface="Arial"/>
              <a:buChar char="•"/>
            </a:pPr>
            <a:r>
              <a:rPr lang="en-US" sz="1700" dirty="0" smtClean="0">
                <a:latin typeface="Liberation Sans"/>
                <a:cs typeface="Liberation Sans"/>
              </a:rPr>
              <a:t>Be </a:t>
            </a:r>
            <a:r>
              <a:rPr lang="en-US" sz="1700" dirty="0">
                <a:latin typeface="Liberation Sans"/>
                <a:cs typeface="Liberation Sans"/>
              </a:rPr>
              <a:t>courageous and be </a:t>
            </a:r>
            <a:r>
              <a:rPr lang="en-US" sz="1700" dirty="0" smtClean="0">
                <a:latin typeface="Liberation Sans"/>
                <a:cs typeface="Liberation Sans"/>
              </a:rPr>
              <a:t>kind:</a:t>
            </a:r>
            <a:endParaRPr lang="en-US" sz="1700" dirty="0" smtClean="0">
              <a:latin typeface="Liberation Sans"/>
              <a:cs typeface="Liberation Sans"/>
            </a:endParaRPr>
          </a:p>
          <a:p>
            <a:pPr lvl="1">
              <a:lnSpc>
                <a:spcPct val="120000"/>
              </a:lnSpc>
              <a:buFont typeface="Arial"/>
              <a:buChar char="•"/>
            </a:pPr>
            <a:endParaRPr lang="en-US" sz="700" dirty="0">
              <a:latin typeface="Liberation Sans"/>
              <a:cs typeface="Liberation Sans"/>
            </a:endParaRPr>
          </a:p>
          <a:p>
            <a:pPr lvl="1">
              <a:lnSpc>
                <a:spcPct val="120000"/>
              </a:lnSpc>
              <a:buFont typeface="Arial"/>
              <a:buChar char="•"/>
            </a:pPr>
            <a:r>
              <a:rPr lang="en-US" sz="1700" dirty="0">
                <a:latin typeface="Liberation Sans"/>
                <a:cs typeface="Liberation Sans"/>
              </a:rPr>
              <a:t>Don’t shy away from what scares you. </a:t>
            </a:r>
            <a:endParaRPr lang="en-US" sz="1700" dirty="0" smtClean="0">
              <a:latin typeface="Liberation Sans"/>
              <a:cs typeface="Liberation Sans"/>
            </a:endParaRPr>
          </a:p>
          <a:p>
            <a:pPr lvl="1">
              <a:lnSpc>
                <a:spcPct val="120000"/>
              </a:lnSpc>
              <a:buFont typeface="Arial"/>
              <a:buChar char="•"/>
            </a:pPr>
            <a:endParaRPr lang="en-US" sz="700" dirty="0" smtClean="0">
              <a:latin typeface="Liberation Sans"/>
              <a:cs typeface="Liberation Sans"/>
            </a:endParaRPr>
          </a:p>
          <a:p>
            <a:pPr lvl="1">
              <a:lnSpc>
                <a:spcPct val="120000"/>
              </a:lnSpc>
              <a:buFont typeface="Arial"/>
              <a:buChar char="•"/>
            </a:pPr>
            <a:r>
              <a:rPr lang="en-US" sz="1700" dirty="0" smtClean="0">
                <a:latin typeface="Liberation Sans"/>
                <a:cs typeface="Liberation Sans"/>
              </a:rPr>
              <a:t>Be </a:t>
            </a:r>
            <a:r>
              <a:rPr lang="en-US" sz="1700" dirty="0">
                <a:latin typeface="Liberation Sans"/>
                <a:cs typeface="Liberation Sans"/>
              </a:rPr>
              <a:t>kind to everyone and anyone who comes across your path. Kindness is contagious and creates a better world for us all. </a:t>
            </a:r>
          </a:p>
          <a:p>
            <a:pPr marL="571500" lvl="1" indent="-171450">
              <a:lnSpc>
                <a:spcPct val="120000"/>
              </a:lnSpc>
              <a:buFont typeface="Arial"/>
              <a:buChar char="•"/>
            </a:pPr>
            <a:endParaRPr lang="en-US" sz="700" dirty="0" smtClean="0">
              <a:effectLst/>
              <a:latin typeface="Liberation Sans"/>
              <a:cs typeface="Liberation Sans"/>
            </a:endParaRPr>
          </a:p>
          <a:p>
            <a:pPr lvl="1">
              <a:lnSpc>
                <a:spcPct val="120000"/>
              </a:lnSpc>
              <a:buFont typeface="Arial"/>
              <a:buChar char="•"/>
            </a:pPr>
            <a:r>
              <a:rPr lang="en-US" sz="1700" dirty="0">
                <a:latin typeface="Liberation Sans"/>
                <a:cs typeface="Liberation Sans"/>
              </a:rPr>
              <a:t>And now, we’ll leave you with this</a:t>
            </a:r>
            <a:r>
              <a:rPr lang="en-US" sz="1700" dirty="0" smtClean="0">
                <a:latin typeface="Liberation Sans"/>
                <a:cs typeface="Liberation Sans"/>
              </a:rPr>
              <a:t>:</a:t>
            </a:r>
          </a:p>
          <a:p>
            <a:pPr marL="0" indent="0">
              <a:lnSpc>
                <a:spcPct val="120000"/>
              </a:lnSpc>
              <a:buNone/>
            </a:pPr>
            <a:endParaRPr lang="en-US" sz="700" dirty="0">
              <a:latin typeface="Liberation Sans"/>
              <a:cs typeface="Liberation Sans"/>
            </a:endParaRPr>
          </a:p>
          <a:p>
            <a:pPr marL="0" indent="0" algn="ctr">
              <a:lnSpc>
                <a:spcPct val="120000"/>
              </a:lnSpc>
              <a:buNone/>
            </a:pPr>
            <a:r>
              <a:rPr lang="en-US" sz="1600" dirty="0" smtClean="0">
                <a:latin typeface="Liberation Sans"/>
                <a:cs typeface="Liberation Sans"/>
              </a:rPr>
              <a:t>“</a:t>
            </a:r>
            <a:r>
              <a:rPr lang="en-US" sz="1600" i="1" dirty="0">
                <a:latin typeface="Liberation Sans"/>
                <a:cs typeface="Liberation Sans"/>
              </a:rPr>
              <a:t>Life is like a camera. Focus on what's important. Capture the good times. Develop from the negatives. And if things don't work out, just take another shot.</a:t>
            </a:r>
            <a:r>
              <a:rPr lang="en-US" sz="1600" dirty="0">
                <a:latin typeface="Liberation Sans"/>
                <a:cs typeface="Liberation Sans"/>
              </a:rPr>
              <a:t>”</a:t>
            </a:r>
            <a:r>
              <a:rPr lang="en-US" sz="1600" baseline="30000" dirty="0">
                <a:latin typeface="Liberation Sans"/>
                <a:cs typeface="Liberation Sans"/>
              </a:rPr>
              <a:t> </a:t>
            </a:r>
            <a:endParaRPr lang="en-US" sz="1600" dirty="0">
              <a:latin typeface="Liberation Sans"/>
              <a:cs typeface="Liberation Sans"/>
            </a:endParaRPr>
          </a:p>
          <a:p>
            <a:pPr marL="0" indent="0" algn="ctr">
              <a:lnSpc>
                <a:spcPct val="120000"/>
              </a:lnSpc>
              <a:buNone/>
            </a:pPr>
            <a:endParaRPr lang="en-US" sz="700" dirty="0">
              <a:latin typeface="Liberation Sans"/>
              <a:cs typeface="Liberation Sans"/>
            </a:endParaRPr>
          </a:p>
          <a:p>
            <a:pPr marL="0" indent="0" algn="ctr">
              <a:lnSpc>
                <a:spcPct val="120000"/>
              </a:lnSpc>
              <a:buNone/>
            </a:pPr>
            <a:r>
              <a:rPr lang="en-US" sz="1600" dirty="0" err="1" smtClean="0">
                <a:latin typeface="Liberation Sans"/>
                <a:cs typeface="Liberation Sans"/>
              </a:rPr>
              <a:t>Ziad</a:t>
            </a:r>
            <a:r>
              <a:rPr lang="en-US" sz="1600" dirty="0" smtClean="0">
                <a:latin typeface="Liberation Sans"/>
                <a:cs typeface="Liberation Sans"/>
              </a:rPr>
              <a:t> </a:t>
            </a:r>
            <a:r>
              <a:rPr lang="en-US" sz="1600" dirty="0">
                <a:latin typeface="Liberation Sans"/>
                <a:cs typeface="Liberation Sans"/>
              </a:rPr>
              <a:t>K. </a:t>
            </a:r>
            <a:r>
              <a:rPr lang="en-US" sz="1600" dirty="0" err="1">
                <a:latin typeface="Liberation Sans"/>
                <a:cs typeface="Liberation Sans"/>
              </a:rPr>
              <a:t>Abdelnour</a:t>
            </a:r>
            <a:r>
              <a:rPr lang="en-US" sz="1600" dirty="0">
                <a:latin typeface="Liberation Sans"/>
                <a:cs typeface="Liberation Sans"/>
              </a:rPr>
              <a:t> Lebanese-American investment banker and author</a:t>
            </a:r>
          </a:p>
          <a:p>
            <a:pPr marL="0" indent="0">
              <a:lnSpc>
                <a:spcPct val="120000"/>
              </a:lnSpc>
              <a:buNone/>
            </a:pPr>
            <a:endParaRPr lang="en-US" sz="1200" dirty="0"/>
          </a:p>
        </p:txBody>
      </p:sp>
    </p:spTree>
    <p:extLst>
      <p:ext uri="{BB962C8B-B14F-4D97-AF65-F5344CB8AC3E}">
        <p14:creationId xmlns:p14="http://schemas.microsoft.com/office/powerpoint/2010/main" val="6645408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1: Photography Fundamentals: </a:t>
            </a:r>
            <a:br>
              <a:rPr lang="en-US" sz="2800" dirty="0" smtClean="0">
                <a:latin typeface="Oswald Medium"/>
                <a:cs typeface="Oswald Medium"/>
              </a:rPr>
            </a:br>
            <a:r>
              <a:rPr lang="en-US" sz="2800" dirty="0" smtClean="0">
                <a:latin typeface="Oswald Medium"/>
                <a:cs typeface="Oswald Medium"/>
              </a:rPr>
              <a:t>Basic Photography Tips</a:t>
            </a:r>
            <a:endParaRPr lang="en-US" sz="2800" dirty="0">
              <a:latin typeface="Liberation Sans"/>
              <a:cs typeface="Liberation Sans"/>
            </a:endParaRPr>
          </a:p>
        </p:txBody>
      </p:sp>
      <p:sp>
        <p:nvSpPr>
          <p:cNvPr id="3" name="Content Placeholder 2"/>
          <p:cNvSpPr>
            <a:spLocks noGrp="1"/>
          </p:cNvSpPr>
          <p:nvPr>
            <p:ph idx="1"/>
          </p:nvPr>
        </p:nvSpPr>
        <p:spPr/>
        <p:txBody>
          <a:bodyPr>
            <a:normAutofit fontScale="40000" lnSpcReduction="20000"/>
          </a:bodyPr>
          <a:lstStyle/>
          <a:p>
            <a:r>
              <a:rPr lang="en-US" sz="4500" b="1" dirty="0" smtClean="0">
                <a:latin typeface="Liberation Sans"/>
                <a:cs typeface="Liberation Sans"/>
              </a:rPr>
              <a:t>Key Takeaways:	</a:t>
            </a:r>
          </a:p>
          <a:p>
            <a:endParaRPr lang="en-US" sz="2200" dirty="0" smtClean="0">
              <a:latin typeface="Liberation Sans"/>
              <a:cs typeface="Liberation Sans"/>
            </a:endParaRPr>
          </a:p>
          <a:p>
            <a:pPr lvl="1">
              <a:lnSpc>
                <a:spcPct val="130000"/>
              </a:lnSpc>
              <a:buFont typeface="Arial"/>
              <a:buChar char="•"/>
            </a:pPr>
            <a:r>
              <a:rPr lang="en-US" sz="4000" dirty="0" smtClean="0">
                <a:latin typeface="Liberation Sans"/>
                <a:cs typeface="Liberation Sans"/>
              </a:rPr>
              <a:t>Advice:</a:t>
            </a:r>
          </a:p>
          <a:p>
            <a:pPr lvl="1">
              <a:lnSpc>
                <a:spcPct val="130000"/>
              </a:lnSpc>
              <a:buFont typeface="Arial"/>
              <a:buChar char="•"/>
            </a:pPr>
            <a:r>
              <a:rPr lang="en-US" sz="4000" dirty="0">
                <a:latin typeface="Liberation Sans"/>
                <a:cs typeface="Liberation Sans"/>
              </a:rPr>
              <a:t>Point #4: When working with an assistant, remember that technical knowledge can be taught, while Client savvy skills and going above-and-beyond in terms of what is expected of them are more useful skills. An assistant who will not offend Clients, is willing to work hard and takes initiative are the most important </a:t>
            </a:r>
            <a:r>
              <a:rPr lang="en-US" sz="4000" dirty="0" smtClean="0">
                <a:latin typeface="Liberation Sans"/>
                <a:cs typeface="Liberation Sans"/>
              </a:rPr>
              <a:t>qualifications.</a:t>
            </a:r>
            <a:endParaRPr lang="en-US" sz="4000" dirty="0">
              <a:latin typeface="Liberation Sans"/>
              <a:cs typeface="Liberation Sans"/>
            </a:endParaRPr>
          </a:p>
          <a:p>
            <a:pPr lvl="1">
              <a:lnSpc>
                <a:spcPct val="130000"/>
              </a:lnSpc>
              <a:buFont typeface="Arial"/>
              <a:buChar char="•"/>
            </a:pPr>
            <a:endParaRPr lang="en-US" sz="4000" dirty="0" smtClean="0">
              <a:latin typeface="Liberation Sans"/>
              <a:cs typeface="Liberation Sans"/>
            </a:endParaRPr>
          </a:p>
          <a:p>
            <a:pPr lvl="1">
              <a:lnSpc>
                <a:spcPct val="130000"/>
              </a:lnSpc>
              <a:buFont typeface="Arial"/>
              <a:buChar char="•"/>
            </a:pPr>
            <a:r>
              <a:rPr lang="en-US" sz="4000" dirty="0" smtClean="0">
                <a:latin typeface="Liberation Sans"/>
                <a:cs typeface="Liberation Sans"/>
              </a:rPr>
              <a:t>The 10 Elements:</a:t>
            </a:r>
          </a:p>
          <a:p>
            <a:pPr lvl="1">
              <a:lnSpc>
                <a:spcPct val="130000"/>
              </a:lnSpc>
              <a:buFont typeface="Arial"/>
              <a:buChar char="•"/>
            </a:pPr>
            <a:r>
              <a:rPr lang="en-US" sz="4000" dirty="0" smtClean="0">
                <a:latin typeface="Liberation Sans"/>
                <a:cs typeface="Liberation Sans"/>
              </a:rPr>
              <a:t>Element #10: Know </a:t>
            </a:r>
            <a:r>
              <a:rPr lang="en-US" sz="4000" dirty="0">
                <a:latin typeface="Liberation Sans"/>
                <a:cs typeface="Liberation Sans"/>
              </a:rPr>
              <a:t>where the Image will be used in order to place the subject during the shoot </a:t>
            </a:r>
            <a:r>
              <a:rPr lang="en-US" sz="4000" dirty="0">
                <a:latin typeface="Liberation Sans"/>
                <a:cs typeface="Liberation Sans"/>
              </a:rPr>
              <a:t>(e.g., if shooting for a magazine cover, leave lots of room at</a:t>
            </a:r>
            <a:br>
              <a:rPr lang="en-US" sz="4000" dirty="0">
                <a:latin typeface="Liberation Sans"/>
                <a:cs typeface="Liberation Sans"/>
              </a:rPr>
            </a:br>
            <a:r>
              <a:rPr lang="en-US" sz="4000" dirty="0">
                <a:latin typeface="Liberation Sans"/>
                <a:cs typeface="Liberation Sans"/>
              </a:rPr>
              <a:t>the top and along the sides for text; if shooting for </a:t>
            </a:r>
            <a:r>
              <a:rPr lang="en-US" sz="4000" dirty="0" err="1">
                <a:latin typeface="Liberation Sans"/>
                <a:cs typeface="Liberation Sans"/>
              </a:rPr>
              <a:t>Instagram</a:t>
            </a:r>
            <a:r>
              <a:rPr lang="en-US" sz="4000" dirty="0">
                <a:latin typeface="Liberation Sans"/>
                <a:cs typeface="Liberation Sans"/>
              </a:rPr>
              <a:t>, compose for a square or 4:5 aspect ratio; a social </a:t>
            </a:r>
            <a:r>
              <a:rPr lang="en-US" sz="4000" dirty="0" smtClean="0">
                <a:latin typeface="Liberation Sans"/>
                <a:cs typeface="Liberation Sans"/>
              </a:rPr>
              <a:t>media banner </a:t>
            </a:r>
            <a:r>
              <a:rPr lang="en-US" sz="4000" dirty="0">
                <a:latin typeface="Liberation Sans"/>
                <a:cs typeface="Liberation Sans"/>
              </a:rPr>
              <a:t>Image lends itself to panoramic photos, and so </a:t>
            </a:r>
            <a:r>
              <a:rPr lang="en-US" sz="4000" dirty="0" smtClean="0">
                <a:latin typeface="Liberation Sans"/>
                <a:cs typeface="Liberation Sans"/>
              </a:rPr>
              <a:t>on</a:t>
            </a:r>
            <a:r>
              <a:rPr lang="en-US" sz="4000" dirty="0" smtClean="0">
                <a:latin typeface="Liberation Sans"/>
                <a:cs typeface="Liberation Sans"/>
              </a:rPr>
              <a:t>)</a:t>
            </a:r>
            <a:r>
              <a:rPr lang="en-US" sz="4000" dirty="0">
                <a:latin typeface="Liberation Sans"/>
                <a:cs typeface="Liberation Sans"/>
              </a:rPr>
              <a:t>.</a:t>
            </a:r>
            <a:r>
              <a:rPr lang="en-US" sz="4000" dirty="0" smtClean="0">
                <a:effectLst/>
                <a:latin typeface="Liberation Sans"/>
                <a:cs typeface="Liberation Sans"/>
              </a:rPr>
              <a:t> </a:t>
            </a:r>
            <a:endParaRPr lang="en-US" sz="4000" dirty="0" smtClean="0">
              <a:latin typeface="Liberation Sans"/>
              <a:cs typeface="Liberation Sans"/>
            </a:endParaRPr>
          </a:p>
          <a:p>
            <a:endParaRPr lang="en-US" dirty="0"/>
          </a:p>
        </p:txBody>
      </p:sp>
    </p:spTree>
    <p:extLst>
      <p:ext uri="{BB962C8B-B14F-4D97-AF65-F5344CB8AC3E}">
        <p14:creationId xmlns:p14="http://schemas.microsoft.com/office/powerpoint/2010/main" val="8245659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2</a:t>
            </a:r>
            <a:r>
              <a:rPr lang="en-US" sz="2800" dirty="0" smtClean="0">
                <a:latin typeface="Oswald Medium"/>
                <a:cs typeface="Oswald Medium"/>
              </a:rPr>
              <a:t>: Begin </a:t>
            </a:r>
            <a:r>
              <a:rPr lang="en-US" sz="2800" dirty="0">
                <a:latin typeface="Oswald Medium"/>
                <a:cs typeface="Oswald Medium"/>
              </a:rPr>
              <a:t>With The End: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Your 10-</a:t>
            </a:r>
            <a:r>
              <a:rPr lang="en-US" sz="2800" dirty="0">
                <a:latin typeface="Oswald Medium"/>
                <a:cs typeface="Oswald Medium"/>
              </a:rPr>
              <a:t>Year Plan</a:t>
            </a:r>
          </a:p>
        </p:txBody>
      </p:sp>
      <p:sp>
        <p:nvSpPr>
          <p:cNvPr id="3" name="Content Placeholder 2"/>
          <p:cNvSpPr>
            <a:spLocks noGrp="1"/>
          </p:cNvSpPr>
          <p:nvPr>
            <p:ph idx="1"/>
          </p:nvPr>
        </p:nvSpPr>
        <p:spPr/>
        <p:txBody>
          <a:bodyPr>
            <a:normAutofit fontScale="55000" lnSpcReduction="20000"/>
          </a:bodyPr>
          <a:lstStyle/>
          <a:p>
            <a:r>
              <a:rPr lang="en-US" sz="2900" dirty="0">
                <a:latin typeface="Liberation Sans"/>
                <a:cs typeface="Liberation Sans"/>
              </a:rPr>
              <a:t>As you begin to build your photography business, the best place to start is at the end. </a:t>
            </a:r>
            <a:endParaRPr lang="en-US" sz="2900" dirty="0" smtClean="0">
              <a:latin typeface="Liberation Sans"/>
              <a:cs typeface="Liberation Sans"/>
            </a:endParaRPr>
          </a:p>
          <a:p>
            <a:endParaRPr lang="en-US" sz="2900" dirty="0">
              <a:latin typeface="Liberation Sans"/>
              <a:cs typeface="Liberation Sans"/>
            </a:endParaRPr>
          </a:p>
          <a:p>
            <a:pPr>
              <a:lnSpc>
                <a:spcPct val="130000"/>
              </a:lnSpc>
            </a:pPr>
            <a:r>
              <a:rPr lang="en-US" sz="2900" dirty="0" smtClean="0">
                <a:latin typeface="Liberation Sans"/>
                <a:cs typeface="Liberation Sans"/>
              </a:rPr>
              <a:t>Having </a:t>
            </a:r>
            <a:r>
              <a:rPr lang="en-US" sz="2900" dirty="0">
                <a:latin typeface="Liberation Sans"/>
                <a:cs typeface="Liberation Sans"/>
              </a:rPr>
              <a:t>a crystal clear vision in mind of what you would like to have achieved allows you to reverse engineer the steps to get there.</a:t>
            </a:r>
            <a:r>
              <a:rPr lang="en-US" sz="2900" dirty="0" smtClean="0">
                <a:effectLst/>
                <a:latin typeface="Liberation Sans"/>
                <a:cs typeface="Liberation Sans"/>
              </a:rPr>
              <a:t> </a:t>
            </a:r>
            <a:endParaRPr lang="en-US" sz="2900" dirty="0" smtClean="0">
              <a:latin typeface="Liberation Sans"/>
              <a:cs typeface="Liberation Sans"/>
            </a:endParaRPr>
          </a:p>
          <a:p>
            <a:pPr algn="ctr">
              <a:lnSpc>
                <a:spcPct val="130000"/>
              </a:lnSpc>
              <a:buFontTx/>
              <a:buChar char="-"/>
            </a:pPr>
            <a:endParaRPr lang="en-US" sz="2900" dirty="0">
              <a:latin typeface="Liberation Sans"/>
              <a:cs typeface="Liberation Sans"/>
            </a:endParaRPr>
          </a:p>
          <a:p>
            <a:pPr>
              <a:lnSpc>
                <a:spcPct val="130000"/>
              </a:lnSpc>
            </a:pPr>
            <a:r>
              <a:rPr lang="en-US" sz="2900" dirty="0">
                <a:latin typeface="Liberation Sans"/>
                <a:cs typeface="Liberation Sans"/>
              </a:rPr>
              <a:t>Picture yourself 10 years from now and write down what you </a:t>
            </a:r>
            <a:r>
              <a:rPr lang="en-US" sz="2900" dirty="0" smtClean="0">
                <a:latin typeface="Liberation Sans"/>
                <a:cs typeface="Liberation Sans"/>
              </a:rPr>
              <a:t>see.</a:t>
            </a:r>
          </a:p>
          <a:p>
            <a:pPr lvl="1">
              <a:lnSpc>
                <a:spcPct val="130000"/>
              </a:lnSpc>
              <a:buFont typeface="Arial"/>
              <a:buChar char="•"/>
            </a:pPr>
            <a:r>
              <a:rPr lang="en-US" sz="2900" dirty="0" smtClean="0">
                <a:latin typeface="Liberation Sans"/>
                <a:cs typeface="Liberation Sans"/>
              </a:rPr>
              <a:t>You </a:t>
            </a:r>
            <a:r>
              <a:rPr lang="en-US" sz="2900" dirty="0">
                <a:latin typeface="Liberation Sans"/>
                <a:cs typeface="Liberation Sans"/>
              </a:rPr>
              <a:t>can do this in a notebook, and add photos of key elements, such as the city you see yourself living in, the place you call home, possibly the car you drive, your family and loved ones that are an important part of your life, now and in the future</a:t>
            </a:r>
            <a:r>
              <a:rPr lang="en-US" sz="2900" dirty="0" smtClean="0">
                <a:latin typeface="Liberation Sans"/>
                <a:cs typeface="Liberation Sans"/>
              </a:rPr>
              <a:t>.</a:t>
            </a:r>
            <a:endParaRPr lang="en-US" sz="2900" dirty="0">
              <a:latin typeface="Liberation Sans"/>
              <a:cs typeface="Liberation Sans"/>
            </a:endParaRPr>
          </a:p>
          <a:p>
            <a:pPr lvl="1">
              <a:lnSpc>
                <a:spcPct val="130000"/>
              </a:lnSpc>
              <a:buFont typeface="Arial"/>
              <a:buChar char="•"/>
            </a:pPr>
            <a:r>
              <a:rPr lang="en-US" sz="2900" dirty="0">
                <a:latin typeface="Liberation Sans"/>
                <a:cs typeface="Liberation Sans"/>
              </a:rPr>
              <a:t>Include things such as how old you are, your dominant feelings (happy, fulfilled, content) and a paragraph or page of what a day in your life is like at that time</a:t>
            </a:r>
            <a:r>
              <a:rPr lang="en-US" sz="2900" dirty="0" smtClean="0">
                <a:latin typeface="Liberation Sans"/>
                <a:cs typeface="Liberation Sans"/>
              </a:rPr>
              <a:t>.</a:t>
            </a:r>
            <a:endParaRPr lang="en-US" sz="2900" dirty="0">
              <a:latin typeface="Liberation Sans"/>
              <a:cs typeface="Liberation Sans"/>
            </a:endParaRPr>
          </a:p>
          <a:p>
            <a:pPr lvl="1">
              <a:lnSpc>
                <a:spcPct val="130000"/>
              </a:lnSpc>
              <a:buFont typeface="Arial"/>
              <a:buChar char="•"/>
            </a:pPr>
            <a:r>
              <a:rPr lang="en-US" sz="2900" dirty="0">
                <a:latin typeface="Liberation Sans"/>
                <a:cs typeface="Liberation Sans"/>
              </a:rPr>
              <a:t>Also, be specific on what your biggest accomplishments are</a:t>
            </a:r>
            <a:r>
              <a:rPr lang="en-US" sz="2900" dirty="0" smtClean="0">
                <a:latin typeface="Liberation Sans"/>
                <a:cs typeface="Liberation Sans"/>
              </a:rPr>
              <a:t>.</a:t>
            </a:r>
            <a:endParaRPr lang="en-US" sz="2900" dirty="0">
              <a:latin typeface="Liberation Sans"/>
              <a:cs typeface="Liberation Sans"/>
            </a:endParaRPr>
          </a:p>
          <a:p>
            <a:pPr lvl="1">
              <a:lnSpc>
                <a:spcPct val="130000"/>
              </a:lnSpc>
              <a:buFont typeface="Arial"/>
              <a:buChar char="•"/>
            </a:pPr>
            <a:r>
              <a:rPr lang="en-US" sz="2900" dirty="0">
                <a:latin typeface="Liberation Sans"/>
                <a:cs typeface="Liberation Sans"/>
              </a:rPr>
              <a:t>It’s fun to get creative here and remove any constraints or limits on what you’re imagining. </a:t>
            </a:r>
          </a:p>
          <a:p>
            <a:endParaRPr lang="en-US" dirty="0"/>
          </a:p>
        </p:txBody>
      </p:sp>
    </p:spTree>
    <p:extLst>
      <p:ext uri="{BB962C8B-B14F-4D97-AF65-F5344CB8AC3E}">
        <p14:creationId xmlns:p14="http://schemas.microsoft.com/office/powerpoint/2010/main" val="420152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2: Begin With The End: </a:t>
            </a:r>
            <a:br>
              <a:rPr lang="en-US" sz="2800" dirty="0" smtClean="0">
                <a:latin typeface="Oswald Medium"/>
                <a:cs typeface="Oswald Medium"/>
              </a:rPr>
            </a:br>
            <a:r>
              <a:rPr lang="en-US" sz="2800" dirty="0" smtClean="0">
                <a:latin typeface="Oswald Medium"/>
                <a:cs typeface="Oswald Medium"/>
              </a:rPr>
              <a:t>Your 10-Year Plan</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b="1" dirty="0" smtClean="0">
                <a:latin typeface="Liberation Sans"/>
                <a:cs typeface="Liberation Sans"/>
              </a:rPr>
              <a:t>Key Topics:	</a:t>
            </a:r>
            <a:endParaRPr lang="en-US" sz="2800" dirty="0" smtClean="0">
              <a:latin typeface="Liberation Sans"/>
              <a:cs typeface="Liberation Sans"/>
            </a:endParaRPr>
          </a:p>
          <a:p>
            <a:pPr lvl="1">
              <a:lnSpc>
                <a:spcPct val="120000"/>
              </a:lnSpc>
              <a:buFont typeface="Arial"/>
              <a:buChar char="•"/>
            </a:pPr>
            <a:r>
              <a:rPr lang="en-US" dirty="0">
                <a:latin typeface="Liberation Sans"/>
                <a:cs typeface="Liberation Sans"/>
              </a:rPr>
              <a:t>Market </a:t>
            </a:r>
            <a:r>
              <a:rPr lang="en-US" dirty="0" smtClean="0">
                <a:latin typeface="Liberation Sans"/>
                <a:cs typeface="Liberation Sans"/>
              </a:rPr>
              <a:t>Proof: Is there a market for your photographs?</a:t>
            </a:r>
            <a:endParaRPr lang="en-US" dirty="0">
              <a:latin typeface="Liberation Sans"/>
              <a:cs typeface="Liberation Sans"/>
            </a:endParaRPr>
          </a:p>
          <a:p>
            <a:pPr lvl="1">
              <a:lnSpc>
                <a:spcPct val="120000"/>
              </a:lnSpc>
              <a:buFont typeface="Arial"/>
              <a:buChar char="•"/>
            </a:pPr>
            <a:r>
              <a:rPr lang="en-US" dirty="0">
                <a:latin typeface="Liberation Sans"/>
                <a:cs typeface="Liberation Sans"/>
              </a:rPr>
              <a:t>Your </a:t>
            </a:r>
            <a:r>
              <a:rPr lang="en-US" dirty="0" smtClean="0">
                <a:latin typeface="Liberation Sans"/>
                <a:cs typeface="Liberation Sans"/>
              </a:rPr>
              <a:t>10-</a:t>
            </a:r>
            <a:r>
              <a:rPr lang="en-US" dirty="0">
                <a:latin typeface="Liberation Sans"/>
                <a:cs typeface="Liberation Sans"/>
              </a:rPr>
              <a:t>Year Plan and Exit Strategy</a:t>
            </a:r>
          </a:p>
          <a:p>
            <a:pPr lvl="1">
              <a:lnSpc>
                <a:spcPct val="120000"/>
              </a:lnSpc>
              <a:buFont typeface="Arial"/>
              <a:buChar char="•"/>
            </a:pPr>
            <a:r>
              <a:rPr lang="en-US" dirty="0">
                <a:latin typeface="Liberation Sans"/>
                <a:cs typeface="Liberation Sans"/>
              </a:rPr>
              <a:t>The Story of the Mexican Fisherman by Heinrich </a:t>
            </a:r>
            <a:r>
              <a:rPr lang="en-US" dirty="0" err="1">
                <a:latin typeface="Liberation Sans"/>
                <a:cs typeface="Liberation Sans"/>
              </a:rPr>
              <a:t>Böll</a:t>
            </a:r>
            <a:endParaRPr lang="en-US" dirty="0">
              <a:latin typeface="Liberation Sans"/>
              <a:cs typeface="Liberation Sans"/>
            </a:endParaRPr>
          </a:p>
        </p:txBody>
      </p:sp>
    </p:spTree>
    <p:extLst>
      <p:ext uri="{BB962C8B-B14F-4D97-AF65-F5344CB8AC3E}">
        <p14:creationId xmlns:p14="http://schemas.microsoft.com/office/powerpoint/2010/main" val="215547228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2: Begin With The End: </a:t>
            </a:r>
            <a:br>
              <a:rPr lang="en-US" sz="2800" dirty="0" smtClean="0">
                <a:latin typeface="Oswald Medium"/>
                <a:cs typeface="Oswald Medium"/>
              </a:rPr>
            </a:br>
            <a:r>
              <a:rPr lang="en-US" sz="2800" dirty="0" smtClean="0">
                <a:latin typeface="Oswald Medium"/>
                <a:cs typeface="Oswald Medium"/>
              </a:rPr>
              <a:t>Your 10-Year Plan</a:t>
            </a:r>
            <a:endParaRPr lang="en-US" sz="2800" dirty="0">
              <a:latin typeface="Liberation Sans"/>
              <a:cs typeface="Liberation Sans"/>
            </a:endParaRPr>
          </a:p>
        </p:txBody>
      </p:sp>
      <p:sp>
        <p:nvSpPr>
          <p:cNvPr id="3" name="Content Placeholder 2"/>
          <p:cNvSpPr>
            <a:spLocks noGrp="1"/>
          </p:cNvSpPr>
          <p:nvPr>
            <p:ph idx="1"/>
          </p:nvPr>
        </p:nvSpPr>
        <p:spPr/>
        <p:txBody>
          <a:bodyPr>
            <a:normAutofit fontScale="47500" lnSpcReduction="20000"/>
          </a:bodyPr>
          <a:lstStyle/>
          <a:p>
            <a:r>
              <a:rPr lang="en-US" sz="3800" b="1" dirty="0" smtClean="0">
                <a:latin typeface="Liberation Sans"/>
                <a:cs typeface="Liberation Sans"/>
              </a:rPr>
              <a:t>Key Takeaways:	</a:t>
            </a:r>
          </a:p>
          <a:p>
            <a:pPr marL="0" indent="0">
              <a:lnSpc>
                <a:spcPct val="130000"/>
              </a:lnSpc>
              <a:buNone/>
            </a:pPr>
            <a:endParaRPr lang="en-US" sz="2800" dirty="0" smtClean="0">
              <a:latin typeface="Liberation Sans"/>
              <a:cs typeface="Liberation Sans"/>
            </a:endParaRPr>
          </a:p>
          <a:p>
            <a:pPr lvl="1">
              <a:lnSpc>
                <a:spcPct val="130000"/>
              </a:lnSpc>
              <a:buFont typeface="Arial"/>
              <a:buChar char="•"/>
            </a:pPr>
            <a:r>
              <a:rPr lang="en-US" sz="2900" dirty="0">
                <a:latin typeface="Liberation Sans"/>
                <a:cs typeface="Liberation Sans"/>
              </a:rPr>
              <a:t>Retirement for a business owner is different from someone retiring from a job. For more traditional businesses, exit strategies can include being bought out by a larger company, going public, franchising, or product </a:t>
            </a:r>
            <a:r>
              <a:rPr lang="en-US" sz="2900" dirty="0" smtClean="0">
                <a:latin typeface="Liberation Sans"/>
                <a:cs typeface="Liberation Sans"/>
              </a:rPr>
              <a:t>licensing. </a:t>
            </a:r>
            <a:endParaRPr lang="en-US" sz="2900" dirty="0">
              <a:latin typeface="Liberation Sans"/>
              <a:cs typeface="Liberation Sans"/>
            </a:endParaRPr>
          </a:p>
          <a:p>
            <a:pPr lvl="1">
              <a:lnSpc>
                <a:spcPct val="130000"/>
              </a:lnSpc>
              <a:buFont typeface="Arial"/>
              <a:buChar char="•"/>
            </a:pPr>
            <a:endParaRPr lang="en-US" sz="2900" dirty="0" smtClean="0">
              <a:latin typeface="Liberation Sans"/>
              <a:cs typeface="Liberation Sans"/>
            </a:endParaRPr>
          </a:p>
          <a:p>
            <a:pPr lvl="1">
              <a:lnSpc>
                <a:spcPct val="130000"/>
              </a:lnSpc>
              <a:buFont typeface="Arial"/>
              <a:buChar char="•"/>
            </a:pPr>
            <a:r>
              <a:rPr lang="en-US" sz="2900" dirty="0" smtClean="0">
                <a:latin typeface="Liberation Sans"/>
                <a:cs typeface="Liberation Sans"/>
              </a:rPr>
              <a:t>If </a:t>
            </a:r>
            <a:r>
              <a:rPr lang="en-US" sz="2900" dirty="0">
                <a:latin typeface="Liberation Sans"/>
                <a:cs typeface="Liberation Sans"/>
              </a:rPr>
              <a:t>you plan to be the sole Photographer in your business, then </a:t>
            </a:r>
            <a:r>
              <a:rPr lang="en-US" sz="2900" dirty="0" smtClean="0">
                <a:latin typeface="Liberation Sans"/>
                <a:cs typeface="Liberation Sans"/>
              </a:rPr>
              <a:t>franchising </a:t>
            </a:r>
            <a:r>
              <a:rPr lang="en-US" sz="2900" dirty="0">
                <a:latin typeface="Liberation Sans"/>
                <a:cs typeface="Liberation Sans"/>
              </a:rPr>
              <a:t>or turning your company over to another owner might not </a:t>
            </a:r>
            <a:r>
              <a:rPr lang="en-US" sz="2900" dirty="0" smtClean="0">
                <a:latin typeface="Liberation Sans"/>
                <a:cs typeface="Liberation Sans"/>
              </a:rPr>
              <a:t>make </a:t>
            </a:r>
            <a:r>
              <a:rPr lang="en-US" sz="2900" dirty="0">
                <a:latin typeface="Liberation Sans"/>
                <a:cs typeface="Liberation Sans"/>
              </a:rPr>
              <a:t>a lot of sense. If you’d like to see this business you’re going to </a:t>
            </a:r>
            <a:r>
              <a:rPr lang="en-US" sz="2900" dirty="0" smtClean="0">
                <a:latin typeface="Liberation Sans"/>
                <a:cs typeface="Liberation Sans"/>
              </a:rPr>
              <a:t>build </a:t>
            </a:r>
            <a:r>
              <a:rPr lang="en-US" sz="2900" dirty="0">
                <a:latin typeface="Liberation Sans"/>
                <a:cs typeface="Liberation Sans"/>
              </a:rPr>
              <a:t>live on long after you retire, then this will mean a different strategy in designing and building it, aspects we’ll work on in the following chapters</a:t>
            </a:r>
            <a:r>
              <a:rPr lang="en-US" sz="2900" dirty="0" smtClean="0">
                <a:latin typeface="Liberation Sans"/>
                <a:cs typeface="Liberation Sans"/>
              </a:rPr>
              <a:t>.</a:t>
            </a:r>
          </a:p>
          <a:p>
            <a:pPr marL="400050" lvl="1" indent="0">
              <a:lnSpc>
                <a:spcPct val="130000"/>
              </a:lnSpc>
              <a:buNone/>
            </a:pPr>
            <a:r>
              <a:rPr lang="en-US" sz="2900" dirty="0" smtClean="0">
                <a:latin typeface="Liberation Sans"/>
                <a:cs typeface="Liberation Sans"/>
              </a:rPr>
              <a:t> </a:t>
            </a:r>
          </a:p>
          <a:p>
            <a:pPr lvl="1">
              <a:lnSpc>
                <a:spcPct val="130000"/>
              </a:lnSpc>
              <a:buFont typeface="Arial"/>
              <a:buChar char="•"/>
            </a:pPr>
            <a:r>
              <a:rPr lang="en-US" sz="2900" dirty="0" smtClean="0">
                <a:latin typeface="Liberation Sans"/>
                <a:cs typeface="Liberation Sans"/>
              </a:rPr>
              <a:t>Right </a:t>
            </a:r>
            <a:r>
              <a:rPr lang="en-US" sz="2900" dirty="0">
                <a:latin typeface="Liberation Sans"/>
                <a:cs typeface="Liberation Sans"/>
              </a:rPr>
              <a:t>now, the point is to visualize your future in detail, including your exit plan</a:t>
            </a:r>
            <a:r>
              <a:rPr lang="en-US" sz="2900" dirty="0" smtClean="0">
                <a:latin typeface="Liberation Sans"/>
                <a:cs typeface="Liberation Sans"/>
              </a:rPr>
              <a:t>.</a:t>
            </a:r>
          </a:p>
          <a:p>
            <a:pPr marL="400050" lvl="1" indent="0">
              <a:lnSpc>
                <a:spcPct val="130000"/>
              </a:lnSpc>
              <a:buNone/>
            </a:pPr>
            <a:r>
              <a:rPr lang="en-US" sz="2900" b="1" dirty="0" smtClean="0">
                <a:latin typeface="Liberation Sans"/>
                <a:cs typeface="Liberation Sans"/>
              </a:rPr>
              <a:t> </a:t>
            </a:r>
          </a:p>
          <a:p>
            <a:pPr lvl="1">
              <a:lnSpc>
                <a:spcPct val="130000"/>
              </a:lnSpc>
              <a:buFont typeface="Arial"/>
              <a:buChar char="•"/>
            </a:pPr>
            <a:r>
              <a:rPr lang="en-US" sz="2900" dirty="0">
                <a:latin typeface="Liberation Sans"/>
                <a:cs typeface="Liberation Sans"/>
              </a:rPr>
              <a:t>The key here is: before you begin building, ask yourself what you really want, now, in the future, and on your way to the future</a:t>
            </a:r>
            <a:r>
              <a:rPr lang="en-US" sz="2900" dirty="0" smtClean="0">
                <a:latin typeface="Liberation Sans"/>
                <a:cs typeface="Liberation Sans"/>
              </a:rPr>
              <a:t>.</a:t>
            </a:r>
            <a:endParaRPr lang="en-US" sz="2900" b="1" dirty="0" smtClean="0">
              <a:latin typeface="Liberation Sans"/>
              <a:cs typeface="Liberation Sans"/>
            </a:endParaRPr>
          </a:p>
          <a:p>
            <a:pPr marL="857250" lvl="1" indent="-457200">
              <a:lnSpc>
                <a:spcPct val="130000"/>
              </a:lnSpc>
              <a:buFont typeface="Arial"/>
              <a:buChar char="•"/>
            </a:pPr>
            <a:endParaRPr lang="en-US" sz="2900" dirty="0">
              <a:latin typeface="Liberation Sans"/>
              <a:cs typeface="Liberation Sans"/>
            </a:endParaRPr>
          </a:p>
          <a:p>
            <a:pPr lvl="1">
              <a:lnSpc>
                <a:spcPct val="130000"/>
              </a:lnSpc>
              <a:buFont typeface="Arial"/>
              <a:buChar char="•"/>
            </a:pPr>
            <a:r>
              <a:rPr lang="en-US" sz="2700" b="1" dirty="0">
                <a:latin typeface="Liberation Sans"/>
                <a:cs typeface="Liberation Sans"/>
              </a:rPr>
              <a:t>Book Recommendation: </a:t>
            </a:r>
            <a:r>
              <a:rPr lang="en-US" sz="2700" i="1" dirty="0" smtClean="0">
                <a:latin typeface="Liberation Sans"/>
                <a:cs typeface="Liberation Sans"/>
              </a:rPr>
              <a:t>The </a:t>
            </a:r>
            <a:r>
              <a:rPr lang="en-US" sz="2700" i="1" dirty="0">
                <a:latin typeface="Liberation Sans"/>
                <a:cs typeface="Liberation Sans"/>
              </a:rPr>
              <a:t>7 Habits Of Highly Effective People</a:t>
            </a:r>
            <a:r>
              <a:rPr lang="en-US" sz="2700" b="1" dirty="0">
                <a:latin typeface="Liberation Sans"/>
                <a:cs typeface="Liberation Sans"/>
              </a:rPr>
              <a:t> </a:t>
            </a:r>
            <a:r>
              <a:rPr lang="en-US" sz="2700" dirty="0">
                <a:latin typeface="Liberation Sans"/>
                <a:cs typeface="Liberation Sans"/>
              </a:rPr>
              <a:t>by </a:t>
            </a:r>
            <a:r>
              <a:rPr lang="en-US" sz="2700" dirty="0" smtClean="0">
                <a:latin typeface="Liberation Sans"/>
                <a:cs typeface="Liberation Sans"/>
              </a:rPr>
              <a:t>Stephen </a:t>
            </a:r>
            <a:r>
              <a:rPr lang="en-US" sz="2700" dirty="0">
                <a:latin typeface="Liberation Sans"/>
                <a:cs typeface="Liberation Sans"/>
              </a:rPr>
              <a:t>R. Covey </a:t>
            </a:r>
          </a:p>
          <a:p>
            <a:endParaRPr lang="en-US" dirty="0">
              <a:latin typeface="Liberation Sans"/>
              <a:cs typeface="Liberation Sans"/>
            </a:endParaRPr>
          </a:p>
        </p:txBody>
      </p:sp>
    </p:spTree>
    <p:extLst>
      <p:ext uri="{BB962C8B-B14F-4D97-AF65-F5344CB8AC3E}">
        <p14:creationId xmlns:p14="http://schemas.microsoft.com/office/powerpoint/2010/main" val="4175671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a:latin typeface="Oswald Medium"/>
                <a:cs typeface="Oswald Medium"/>
              </a:rPr>
              <a:t>Chapter 3</a:t>
            </a:r>
            <a:r>
              <a:rPr lang="en-US" sz="2800" dirty="0" smtClean="0">
                <a:latin typeface="Oswald Medium"/>
                <a:cs typeface="Oswald Medium"/>
              </a:rPr>
              <a:t>: Mindset</a:t>
            </a:r>
            <a:r>
              <a:rPr lang="en-US" sz="2800" dirty="0">
                <a:latin typeface="Oswald Medium"/>
                <a:cs typeface="Oswald Medium"/>
              </a:rPr>
              <a:t>: </a:t>
            </a:r>
            <a:r>
              <a:rPr lang="en-US" sz="2800" dirty="0" smtClean="0">
                <a:latin typeface="Oswald Medium"/>
                <a:cs typeface="Oswald Medium"/>
              </a:rPr>
              <a:t/>
            </a:r>
            <a:br>
              <a:rPr lang="en-US" sz="2800" dirty="0" smtClean="0">
                <a:latin typeface="Oswald Medium"/>
                <a:cs typeface="Oswald Medium"/>
              </a:rPr>
            </a:br>
            <a:r>
              <a:rPr lang="en-US" sz="2800" dirty="0" smtClean="0">
                <a:latin typeface="Oswald Medium"/>
                <a:cs typeface="Oswald Medium"/>
              </a:rPr>
              <a:t>Separate </a:t>
            </a:r>
            <a:r>
              <a:rPr lang="en-US" sz="2800" dirty="0">
                <a:latin typeface="Oswald Medium"/>
                <a:cs typeface="Oswald Medium"/>
              </a:rPr>
              <a:t>Emotion from </a:t>
            </a:r>
            <a:r>
              <a:rPr lang="en-US" sz="2800" dirty="0" smtClean="0">
                <a:latin typeface="Oswald Medium"/>
                <a:cs typeface="Oswald Medium"/>
              </a:rPr>
              <a:t>Your </a:t>
            </a:r>
            <a:r>
              <a:rPr lang="en-US" sz="2800" dirty="0">
                <a:latin typeface="Oswald Medium"/>
                <a:cs typeface="Oswald Medium"/>
              </a:rPr>
              <a:t>Business, </a:t>
            </a:r>
            <a:r>
              <a:rPr lang="en-US" sz="2800" dirty="0" smtClean="0">
                <a:latin typeface="Oswald Medium"/>
                <a:cs typeface="Oswald Medium"/>
              </a:rPr>
              <a:t>Not </a:t>
            </a:r>
            <a:r>
              <a:rPr lang="en-US" sz="2800" dirty="0">
                <a:latin typeface="Oswald Medium"/>
                <a:cs typeface="Oswald Medium"/>
              </a:rPr>
              <a:t>from </a:t>
            </a:r>
            <a:r>
              <a:rPr lang="en-US" sz="2800" dirty="0" smtClean="0">
                <a:latin typeface="Oswald Medium"/>
                <a:cs typeface="Oswald Medium"/>
              </a:rPr>
              <a:t>Your </a:t>
            </a:r>
            <a:r>
              <a:rPr lang="en-US" sz="2800" dirty="0">
                <a:latin typeface="Oswald Medium"/>
                <a:cs typeface="Oswald Medium"/>
              </a:rPr>
              <a:t>Art</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dirty="0" smtClean="0">
                <a:latin typeface="Liberation Sans"/>
                <a:cs typeface="Liberation Sans"/>
              </a:rPr>
              <a:t>Mindset:</a:t>
            </a:r>
          </a:p>
          <a:p>
            <a:pPr lvl="1">
              <a:lnSpc>
                <a:spcPct val="120000"/>
              </a:lnSpc>
              <a:buFont typeface="Arial"/>
              <a:buChar char="•"/>
            </a:pPr>
            <a:r>
              <a:rPr lang="en-US" dirty="0" smtClean="0">
                <a:latin typeface="Liberation Sans"/>
                <a:cs typeface="Liberation Sans"/>
              </a:rPr>
              <a:t>The importance of adopting a Beginner’s Mind</a:t>
            </a:r>
          </a:p>
          <a:p>
            <a:pPr lvl="1">
              <a:lnSpc>
                <a:spcPct val="120000"/>
              </a:lnSpc>
              <a:buFont typeface="Arial"/>
              <a:buChar char="•"/>
            </a:pPr>
            <a:r>
              <a:rPr lang="en-US" dirty="0" smtClean="0">
                <a:latin typeface="Liberation Sans"/>
                <a:cs typeface="Liberation Sans"/>
              </a:rPr>
              <a:t>The importance of setting </a:t>
            </a:r>
            <a:r>
              <a:rPr lang="en-US" dirty="0">
                <a:latin typeface="Liberation Sans"/>
                <a:cs typeface="Liberation Sans"/>
              </a:rPr>
              <a:t>emotions aside in </a:t>
            </a:r>
            <a:r>
              <a:rPr lang="en-US" dirty="0" smtClean="0">
                <a:latin typeface="Liberation Sans"/>
                <a:cs typeface="Liberation Sans"/>
              </a:rPr>
              <a:t>business </a:t>
            </a:r>
            <a:r>
              <a:rPr lang="en-US" dirty="0">
                <a:latin typeface="Liberation Sans"/>
                <a:cs typeface="Liberation Sans"/>
              </a:rPr>
              <a:t>situations </a:t>
            </a:r>
            <a:endParaRPr lang="en-US" dirty="0" smtClean="0">
              <a:latin typeface="Liberation Sans"/>
              <a:cs typeface="Liberation Sans"/>
            </a:endParaRPr>
          </a:p>
          <a:p>
            <a:pPr lvl="1">
              <a:lnSpc>
                <a:spcPct val="120000"/>
              </a:lnSpc>
              <a:buFont typeface="Arial"/>
              <a:buChar char="•"/>
            </a:pPr>
            <a:r>
              <a:rPr lang="en-US" dirty="0" smtClean="0">
                <a:latin typeface="Liberation Sans"/>
                <a:cs typeface="Liberation Sans"/>
              </a:rPr>
              <a:t>Techniques to stay motivated</a:t>
            </a:r>
          </a:p>
          <a:p>
            <a:pPr lvl="1"/>
            <a:endParaRPr lang="en-US" dirty="0"/>
          </a:p>
        </p:txBody>
      </p:sp>
    </p:spTree>
    <p:extLst>
      <p:ext uri="{BB962C8B-B14F-4D97-AF65-F5344CB8AC3E}">
        <p14:creationId xmlns:p14="http://schemas.microsoft.com/office/powerpoint/2010/main" val="598538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Oswald Medium"/>
                <a:cs typeface="Oswald Medium"/>
              </a:rPr>
              <a:t>Chapter 3: Mindset: </a:t>
            </a:r>
            <a:br>
              <a:rPr lang="en-US" sz="2800" dirty="0" smtClean="0">
                <a:latin typeface="Oswald Medium"/>
                <a:cs typeface="Oswald Medium"/>
              </a:rPr>
            </a:br>
            <a:r>
              <a:rPr lang="en-US" sz="2800" dirty="0" smtClean="0">
                <a:latin typeface="Oswald Medium"/>
                <a:cs typeface="Oswald Medium"/>
              </a:rPr>
              <a:t>Separate Emotion from Your Business, </a:t>
            </a:r>
            <a:r>
              <a:rPr lang="en-US" sz="2800" dirty="0" smtClean="0">
                <a:latin typeface="Oswald Medium"/>
                <a:cs typeface="Oswald Medium"/>
              </a:rPr>
              <a:t>Not </a:t>
            </a:r>
            <a:r>
              <a:rPr lang="en-US" sz="2800" dirty="0" smtClean="0">
                <a:latin typeface="Oswald Medium"/>
                <a:cs typeface="Oswald Medium"/>
              </a:rPr>
              <a:t>from Your Art</a:t>
            </a:r>
            <a:r>
              <a:rPr lang="en-US" sz="2800" dirty="0" smtClean="0">
                <a:effectLst/>
                <a:latin typeface="Oswald Medium"/>
                <a:cs typeface="Oswald Medium"/>
              </a:rPr>
              <a:t> </a:t>
            </a:r>
            <a:endParaRPr lang="en-US" sz="2800" dirty="0">
              <a:latin typeface="Oswald Medium"/>
              <a:cs typeface="Oswald Medium"/>
            </a:endParaRPr>
          </a:p>
        </p:txBody>
      </p:sp>
      <p:sp>
        <p:nvSpPr>
          <p:cNvPr id="3" name="Content Placeholder 2"/>
          <p:cNvSpPr>
            <a:spLocks noGrp="1"/>
          </p:cNvSpPr>
          <p:nvPr>
            <p:ph idx="1"/>
          </p:nvPr>
        </p:nvSpPr>
        <p:spPr/>
        <p:txBody>
          <a:bodyPr>
            <a:normAutofit/>
          </a:bodyPr>
          <a:lstStyle/>
          <a:p>
            <a:r>
              <a:rPr lang="en-US" sz="2800" b="1" dirty="0" smtClean="0">
                <a:latin typeface="Liberation Sans"/>
                <a:cs typeface="Liberation Sans"/>
              </a:rPr>
              <a:t>Key Topics:	</a:t>
            </a:r>
            <a:endParaRPr lang="en-US" sz="2800" dirty="0" smtClean="0">
              <a:latin typeface="Liberation Sans"/>
              <a:cs typeface="Liberation Sans"/>
            </a:endParaRPr>
          </a:p>
          <a:p>
            <a:pPr lvl="1">
              <a:lnSpc>
                <a:spcPct val="120000"/>
              </a:lnSpc>
              <a:buFont typeface="Arial"/>
              <a:buChar char="•"/>
            </a:pPr>
            <a:r>
              <a:rPr lang="en-US" dirty="0">
                <a:latin typeface="Liberation Sans"/>
                <a:cs typeface="Liberation Sans"/>
              </a:rPr>
              <a:t>The definition of business</a:t>
            </a:r>
          </a:p>
          <a:p>
            <a:pPr lvl="1">
              <a:lnSpc>
                <a:spcPct val="120000"/>
              </a:lnSpc>
              <a:buFont typeface="Arial"/>
              <a:buChar char="•"/>
            </a:pPr>
            <a:r>
              <a:rPr lang="en-US" dirty="0" smtClean="0">
                <a:latin typeface="Liberation Sans"/>
                <a:cs typeface="Liberation Sans"/>
              </a:rPr>
              <a:t>Will </a:t>
            </a:r>
            <a:r>
              <a:rPr lang="en-US" dirty="0">
                <a:latin typeface="Liberation Sans"/>
                <a:cs typeface="Liberation Sans"/>
              </a:rPr>
              <a:t>power</a:t>
            </a:r>
          </a:p>
        </p:txBody>
      </p:sp>
    </p:spTree>
    <p:extLst>
      <p:ext uri="{BB962C8B-B14F-4D97-AF65-F5344CB8AC3E}">
        <p14:creationId xmlns:p14="http://schemas.microsoft.com/office/powerpoint/2010/main" val="14663655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404</TotalTime>
  <Words>1355</Words>
  <Application>Microsoft Macintosh PowerPoint</Application>
  <PresentationFormat>On-screen Show (4:3)</PresentationFormat>
  <Paragraphs>330</Paragraphs>
  <Slides>34</Slides>
  <Notes>0</Notes>
  <HiddenSlides>0</HiddenSlides>
  <MMClips>0</MMClips>
  <ScaleCrop>false</ScaleCrop>
  <HeadingPairs>
    <vt:vector size="4" baseType="variant">
      <vt:variant>
        <vt:lpstr>Theme</vt:lpstr>
      </vt:variant>
      <vt:variant>
        <vt:i4>1</vt:i4>
      </vt:variant>
      <vt:variant>
        <vt:lpstr>Slide Titles</vt:lpstr>
      </vt:variant>
      <vt:variant>
        <vt:i4>34</vt:i4>
      </vt:variant>
    </vt:vector>
  </HeadingPairs>
  <TitlesOfParts>
    <vt:vector size="35" baseType="lpstr">
      <vt:lpstr>Office Theme</vt:lpstr>
      <vt:lpstr>Outline  for  Readers</vt:lpstr>
      <vt:lpstr>Chapter 1: Photography Fundamentals:  Basic Photography Tips</vt:lpstr>
      <vt:lpstr>Chapter 1: Photography Fundamentals:  Basic Photography Tips</vt:lpstr>
      <vt:lpstr>Chapter 1: Photography Fundamentals:  Basic Photography Tips</vt:lpstr>
      <vt:lpstr>Chapter 2: Begin With The End:  Your 10-Year Plan</vt:lpstr>
      <vt:lpstr>Chapter 2: Begin With The End:  Your 10-Year Plan</vt:lpstr>
      <vt:lpstr>Chapter 2: Begin With The End:  Your 10-Year Plan</vt:lpstr>
      <vt:lpstr>Chapter 3: Mindset:  Separate Emotion from Your Business, Not from Your Art </vt:lpstr>
      <vt:lpstr>Chapter 3: Mindset:  Separate Emotion from Your Business, Not from Your Art </vt:lpstr>
      <vt:lpstr>Chapter 3: Mindset:  Separate Emotion from Your Business, Not from Your Art </vt:lpstr>
      <vt:lpstr>Chapter 4: Reverse Engineering:  Bookkeeping and Your Spending Log </vt:lpstr>
      <vt:lpstr>Chapter 4: Reverse Engineering:  Bookkeeping and Your Spending Log </vt:lpstr>
      <vt:lpstr>Chapter 4: Reverse Engineering:  Bookkeeping and Your Spending Log </vt:lpstr>
      <vt:lpstr>Chapter 5: Pricing:  A Reliable Method to Set Your Prices Accurately </vt:lpstr>
      <vt:lpstr>Chapter 5: Pricing:  A Reliable Method to Set Your Prices Accurately </vt:lpstr>
      <vt:lpstr>Chapter 5: Pricing:  A Reliable Method to Set Your Prices Accurately </vt:lpstr>
      <vt:lpstr>Chapter 6: Target Market Personas:  With Template Questionnaire </vt:lpstr>
      <vt:lpstr>Chapter 6: Target Market Personas:  With Template Questionnaire </vt:lpstr>
      <vt:lpstr>Chapter 6: Target Market Personas:  With Template Questionnaire </vt:lpstr>
      <vt:lpstr>Chapter 7: The Client Experience:  How to Generate Repeat Business and Referrals </vt:lpstr>
      <vt:lpstr>Chapter 7: The Client Experience:  How to Generate Repeat Business and Referrals </vt:lpstr>
      <vt:lpstr>Chapter 7: The Client Experience:  How to Generate Repeat Business and Referrals </vt:lpstr>
      <vt:lpstr>Chapter 8: Sales:  Your Sales Funnel and Closing Techniques </vt:lpstr>
      <vt:lpstr>Chapter 8: Sales:  Your Sales Funnel and Closing Techniques </vt:lpstr>
      <vt:lpstr>Chapter 8: Sales:  Your Sales Funnel and Closing Techniques </vt:lpstr>
      <vt:lpstr>Chapter 9: Marketing:  Including SEO for Photographers</vt:lpstr>
      <vt:lpstr>Chapter 9: Marketing:  Including SEO for Photographers</vt:lpstr>
      <vt:lpstr>Chapter 9: Marketing:  Including SEO for Photographers</vt:lpstr>
      <vt:lpstr>Chapter 10: The Business Plan:  An Outline of Elements for a Photographer’s Business Plan </vt:lpstr>
      <vt:lpstr>Chapter 10: The Business Plan:  An Outline of Elements for a Photographer’s Business Plan </vt:lpstr>
      <vt:lpstr>Chapter 10: The Business Plan:  An Outline of Elements for a Photographer’s Business Plan </vt:lpstr>
      <vt:lpstr>Afterword</vt:lpstr>
      <vt:lpstr>Afterword</vt:lpstr>
      <vt:lpstr>Afterword</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Outline  for  Readers</dc:title>
  <dc:creator>Carolyne  Stossel</dc:creator>
  <cp:lastModifiedBy>Carolyne  Stossel</cp:lastModifiedBy>
  <cp:revision>155</cp:revision>
  <dcterms:created xsi:type="dcterms:W3CDTF">2024-12-06T00:53:09Z</dcterms:created>
  <dcterms:modified xsi:type="dcterms:W3CDTF">2025-05-02T23:14:49Z</dcterms:modified>
</cp:coreProperties>
</file>