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60" r:id="rId2"/>
    <p:sldId id="261" r:id="rId3"/>
    <p:sldId id="290" r:id="rId4"/>
    <p:sldId id="291" r:id="rId5"/>
    <p:sldId id="292" r:id="rId6"/>
    <p:sldId id="294" r:id="rId7"/>
    <p:sldId id="295" r:id="rId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4" autoAdjust="0"/>
    <p:restoredTop sz="94664" autoAdjust="0"/>
  </p:normalViewPr>
  <p:slideViewPr>
    <p:cSldViewPr>
      <p:cViewPr varScale="1">
        <p:scale>
          <a:sx n="100" d="100"/>
          <a:sy n="100" d="100"/>
        </p:scale>
        <p:origin x="840" y="1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199F9A0-AD5B-4907-B3F4-526B768F87C5}" type="datetimeFigureOut">
              <a:rPr lang="en-US" smtClean="0"/>
              <a:t>6/20/18</a:t>
            </a:fld>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B7129872-2C7D-47FC-BE9E-6089684E6D6C}" type="slidenum">
              <a:rPr lang="en-US" smtClean="0"/>
              <a:t>‹#›</a:t>
            </a:fld>
            <a:endParaRPr lang="en-US" dirty="0"/>
          </a:p>
        </p:txBody>
      </p:sp>
    </p:spTree>
    <p:extLst>
      <p:ext uri="{BB962C8B-B14F-4D97-AF65-F5344CB8AC3E}">
        <p14:creationId xmlns:p14="http://schemas.microsoft.com/office/powerpoint/2010/main" val="2190146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F71D4E4A-F641-4D53-A994-63D5EAAA5E32}" type="datetimeFigureOut">
              <a:rPr lang="en-US" smtClean="0"/>
              <a:t>6/20/18</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1409AF5A-A784-48A9-B7BB-E2D3AED6B0CC}" type="slidenum">
              <a:rPr lang="en-US" smtClean="0"/>
              <a:t>‹#›</a:t>
            </a:fld>
            <a:endParaRPr lang="en-US" dirty="0"/>
          </a:p>
        </p:txBody>
      </p:sp>
    </p:spTree>
    <p:extLst>
      <p:ext uri="{BB962C8B-B14F-4D97-AF65-F5344CB8AC3E}">
        <p14:creationId xmlns:p14="http://schemas.microsoft.com/office/powerpoint/2010/main" val="172505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9645B-C96F-FD46-8851-B361CF943D8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AE624D-7AB6-EB46-80F7-75DD24E97A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268579-9855-E942-907D-60144604A66A}"/>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5" name="Footer Placeholder 4">
            <a:extLst>
              <a:ext uri="{FF2B5EF4-FFF2-40B4-BE49-F238E27FC236}">
                <a16:creationId xmlns:a16="http://schemas.microsoft.com/office/drawing/2014/main" id="{CC129CA0-8CBC-CC4A-9C64-D7C98D631D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868E80-0488-0B48-A0B3-AB22F58BA5A9}"/>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EABD4681-5E57-BA49-830C-FEBBB55802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EABD4681-5E57-BA49-830C-FEBBB558020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83224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E6EF-038D-724A-BCEC-5026B06093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D75E42-F655-3A42-820A-6D9B72B905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2E506-F470-1545-B85F-64EC0B22766D}"/>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5" name="Footer Placeholder 4">
            <a:extLst>
              <a:ext uri="{FF2B5EF4-FFF2-40B4-BE49-F238E27FC236}">
                <a16:creationId xmlns:a16="http://schemas.microsoft.com/office/drawing/2014/main" id="{C478FB79-9D5F-DF43-B2D9-E608D9AB5B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98C905-4293-1841-A8B6-9A64974CCADD}"/>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9" name="Picture 8">
            <a:extLst>
              <a:ext uri="{FF2B5EF4-FFF2-40B4-BE49-F238E27FC236}">
                <a16:creationId xmlns:a16="http://schemas.microsoft.com/office/drawing/2014/main" id="{531B501D-B59B-6D4C-BEEE-7C83D0BDE9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531B501D-B59B-6D4C-BEEE-7C83D0BDE972}"/>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370603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29D3BD-63AC-374C-9128-9EF7BA9E0BF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A1DF50-A364-C447-8054-8499414860D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40EA9-DDCB-E841-834D-6E9A7C0FE094}"/>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5" name="Footer Placeholder 4">
            <a:extLst>
              <a:ext uri="{FF2B5EF4-FFF2-40B4-BE49-F238E27FC236}">
                <a16:creationId xmlns:a16="http://schemas.microsoft.com/office/drawing/2014/main" id="{FA618CB9-9CC5-B744-8653-8792FA20D8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146F8A-E8CC-564D-9891-1F5B1BC3BA78}"/>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9" name="Picture 8">
            <a:extLst>
              <a:ext uri="{FF2B5EF4-FFF2-40B4-BE49-F238E27FC236}">
                <a16:creationId xmlns:a16="http://schemas.microsoft.com/office/drawing/2014/main" id="{EFBD264D-DFA0-7B4F-93ED-D4C7F84604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EFBD264D-DFA0-7B4F-93ED-D4C7F84604BF}"/>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27804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C911-E9D0-A545-BEC8-C4FA4D7CF8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31697-7875-3643-839A-8C3BD9F062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4C883-5056-9C49-84DA-93F8948FAA05}"/>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5" name="Footer Placeholder 4">
            <a:extLst>
              <a:ext uri="{FF2B5EF4-FFF2-40B4-BE49-F238E27FC236}">
                <a16:creationId xmlns:a16="http://schemas.microsoft.com/office/drawing/2014/main" id="{DC2BB791-FFDC-8C4F-8705-830B6E277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32F1A2-1558-3C4D-8612-53D221FB7346}"/>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499B64E4-EDA7-E443-8ACF-B749BF2297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499B64E4-EDA7-E443-8ACF-B749BF22976C}"/>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422880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60E6-3501-7E46-9B2A-2B34F66F7731}"/>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4F4D44-92AC-D34D-9273-99971B3CC294}"/>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9EA757-580F-5348-9C10-F315E5FFB5E5}"/>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5" name="Footer Placeholder 4">
            <a:extLst>
              <a:ext uri="{FF2B5EF4-FFF2-40B4-BE49-F238E27FC236}">
                <a16:creationId xmlns:a16="http://schemas.microsoft.com/office/drawing/2014/main" id="{7B1AECC1-9D0A-1044-ABFA-58095FFCA7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12C75A-0C93-3544-9AAF-12AC41361532}"/>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9" name="Picture 8">
            <a:extLst>
              <a:ext uri="{FF2B5EF4-FFF2-40B4-BE49-F238E27FC236}">
                <a16:creationId xmlns:a16="http://schemas.microsoft.com/office/drawing/2014/main" id="{13EEC5B9-C1C1-1E4B-8982-47AE559846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13EEC5B9-C1C1-1E4B-8982-47AE559846BA}"/>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215780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91F76-83B8-6946-B9F9-500D1ECD94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DF217F-391E-4C48-BB64-2FF3B1C6DBB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8BA9A5-69B8-974E-AE93-8E8BE7DF28F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44E627-0392-854E-8170-BEF4866E72BB}"/>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6" name="Footer Placeholder 5">
            <a:extLst>
              <a:ext uri="{FF2B5EF4-FFF2-40B4-BE49-F238E27FC236}">
                <a16:creationId xmlns:a16="http://schemas.microsoft.com/office/drawing/2014/main" id="{1256FFA7-56CB-D74E-8A47-A6488D0108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6AFD99F-98DA-7645-8B21-1F7DA8091196}"/>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8" name="Picture 7">
            <a:extLst>
              <a:ext uri="{FF2B5EF4-FFF2-40B4-BE49-F238E27FC236}">
                <a16:creationId xmlns:a16="http://schemas.microsoft.com/office/drawing/2014/main" id="{E3FFE17F-3AF8-4C42-B77D-E673EB6CF5D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404260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DBDC-BD08-7B43-A90D-275F44A9275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AA6FC0-013A-314E-BF3E-2970DB95ED0F}"/>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84D70E-1F24-9B45-A033-62F41632877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41F653-0ED2-BF48-9181-25F84E844D33}"/>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84C611-7970-D741-A702-A574492F2BD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6CCEB5-CED0-1342-A676-730542780B93}"/>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8" name="Footer Placeholder 7">
            <a:extLst>
              <a:ext uri="{FF2B5EF4-FFF2-40B4-BE49-F238E27FC236}">
                <a16:creationId xmlns:a16="http://schemas.microsoft.com/office/drawing/2014/main" id="{3D784E9D-876D-FE48-960E-3E193EDDE1B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CBA56B-DF45-4843-996B-AEB5D685A729}"/>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12" name="Picture 11">
            <a:extLst>
              <a:ext uri="{FF2B5EF4-FFF2-40B4-BE49-F238E27FC236}">
                <a16:creationId xmlns:a16="http://schemas.microsoft.com/office/drawing/2014/main" id="{1B699D56-A178-E647-8E05-BE2E0CB602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11" name="Picture 10">
            <a:extLst>
              <a:ext uri="{FF2B5EF4-FFF2-40B4-BE49-F238E27FC236}">
                <a16:creationId xmlns:a16="http://schemas.microsoft.com/office/drawing/2014/main" id="{1B699D56-A178-E647-8E05-BE2E0CB6027C}"/>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27567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FF9A9-DA33-2840-8A7F-B3C49C8BA9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3D59D3-8BF4-1644-B002-2BB8F80F5F67}"/>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4" name="Footer Placeholder 3">
            <a:extLst>
              <a:ext uri="{FF2B5EF4-FFF2-40B4-BE49-F238E27FC236}">
                <a16:creationId xmlns:a16="http://schemas.microsoft.com/office/drawing/2014/main" id="{83AB7B08-622D-6B49-8F6D-4A7EAE7483A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C58F2D-BB32-4F43-9C72-8149EE7D3D2B}"/>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8" name="Picture 7">
            <a:extLst>
              <a:ext uri="{FF2B5EF4-FFF2-40B4-BE49-F238E27FC236}">
                <a16:creationId xmlns:a16="http://schemas.microsoft.com/office/drawing/2014/main" id="{29EC3A82-7AFA-0442-AC24-38BBC0284F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7" name="Picture 6">
            <a:extLst>
              <a:ext uri="{FF2B5EF4-FFF2-40B4-BE49-F238E27FC236}">
                <a16:creationId xmlns:a16="http://schemas.microsoft.com/office/drawing/2014/main" id="{29EC3A82-7AFA-0442-AC24-38BBC0284F5B}"/>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96998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7BB01-934C-4741-8719-0443C93EE385}"/>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3" name="Footer Placeholder 2">
            <a:extLst>
              <a:ext uri="{FF2B5EF4-FFF2-40B4-BE49-F238E27FC236}">
                <a16:creationId xmlns:a16="http://schemas.microsoft.com/office/drawing/2014/main" id="{CB4CBC75-4303-D543-A371-B34A0720006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7449B21-6EDC-784D-8BAB-000CD8714F63}"/>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EF5D4D77-6E78-0145-A88A-B2FF6C4D5E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6" name="Picture 5">
            <a:extLst>
              <a:ext uri="{FF2B5EF4-FFF2-40B4-BE49-F238E27FC236}">
                <a16:creationId xmlns:a16="http://schemas.microsoft.com/office/drawing/2014/main" id="{EF5D4D77-6E78-0145-A88A-B2FF6C4D5E7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8317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C0E8-453B-7E41-B3EF-7D40A4B9B9EE}"/>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E0057A-EE65-7643-A46C-487C4D34A371}"/>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A1A686-8735-8B4F-8301-D0B9F79B8CF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51668F-76E3-3840-AA6B-2DAFD8AA2523}"/>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6" name="Footer Placeholder 5">
            <a:extLst>
              <a:ext uri="{FF2B5EF4-FFF2-40B4-BE49-F238E27FC236}">
                <a16:creationId xmlns:a16="http://schemas.microsoft.com/office/drawing/2014/main" id="{49EE0905-3D03-284F-B81D-D6AC9BDC75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61CD29-EFD4-D44C-AABE-0C5BBBAA99BF}"/>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10" name="Picture 9">
            <a:extLst>
              <a:ext uri="{FF2B5EF4-FFF2-40B4-BE49-F238E27FC236}">
                <a16:creationId xmlns:a16="http://schemas.microsoft.com/office/drawing/2014/main" id="{4A9954A3-3F00-4F4F-80D7-D5F43E8EE4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9" name="Picture 8">
            <a:extLst>
              <a:ext uri="{FF2B5EF4-FFF2-40B4-BE49-F238E27FC236}">
                <a16:creationId xmlns:a16="http://schemas.microsoft.com/office/drawing/2014/main" id="{4A9954A3-3F00-4F4F-80D7-D5F43E8EE4A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86488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4E77-717A-8846-BF09-BD1DCFA23E7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479F7A-F539-BB42-AEE8-9FB6EDE0A5F5}"/>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6390203-C28F-6D4A-B9E0-8572F3CA1A6F}"/>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6063D3-48E9-6E4D-9A95-9CFD9F0BC8BC}"/>
              </a:ext>
            </a:extLst>
          </p:cNvPr>
          <p:cNvSpPr>
            <a:spLocks noGrp="1"/>
          </p:cNvSpPr>
          <p:nvPr>
            <p:ph type="dt" sz="half" idx="10"/>
          </p:nvPr>
        </p:nvSpPr>
        <p:spPr/>
        <p:txBody>
          <a:bodyPr/>
          <a:lstStyle/>
          <a:p>
            <a:fld id="{5DD28CE9-DB40-46A6-9B16-CB650D7F4F95}" type="datetimeFigureOut">
              <a:rPr lang="en-US" smtClean="0"/>
              <a:t>6/20/18</a:t>
            </a:fld>
            <a:endParaRPr lang="en-US" dirty="0"/>
          </a:p>
        </p:txBody>
      </p:sp>
      <p:sp>
        <p:nvSpPr>
          <p:cNvPr id="6" name="Footer Placeholder 5">
            <a:extLst>
              <a:ext uri="{FF2B5EF4-FFF2-40B4-BE49-F238E27FC236}">
                <a16:creationId xmlns:a16="http://schemas.microsoft.com/office/drawing/2014/main" id="{D04C4F56-22CF-3843-9D07-CD724B4AAD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8F0178-CF41-904B-958A-250B25415B87}"/>
              </a:ext>
            </a:extLst>
          </p:cNvPr>
          <p:cNvSpPr>
            <a:spLocks noGrp="1"/>
          </p:cNvSpPr>
          <p:nvPr>
            <p:ph type="sldNum" sz="quarter" idx="12"/>
          </p:nvPr>
        </p:nvSpPr>
        <p:spPr/>
        <p:txBody>
          <a:bodyPr/>
          <a:lstStyle/>
          <a:p>
            <a:fld id="{755AF40B-10DB-436E-9DED-FC9EE1501981}" type="slidenum">
              <a:rPr lang="en-US" smtClean="0"/>
              <a:t>‹#›</a:t>
            </a:fld>
            <a:endParaRPr lang="en-US" dirty="0"/>
          </a:p>
        </p:txBody>
      </p:sp>
      <p:pic>
        <p:nvPicPr>
          <p:cNvPr id="10" name="Picture 9">
            <a:extLst>
              <a:ext uri="{FF2B5EF4-FFF2-40B4-BE49-F238E27FC236}">
                <a16:creationId xmlns:a16="http://schemas.microsoft.com/office/drawing/2014/main" id="{95874F53-322C-3945-B80B-701F9FA57A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9" name="Picture 8">
            <a:extLst>
              <a:ext uri="{FF2B5EF4-FFF2-40B4-BE49-F238E27FC236}">
                <a16:creationId xmlns:a16="http://schemas.microsoft.com/office/drawing/2014/main" id="{95874F53-322C-3945-B80B-701F9FA57A45}"/>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156428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9000">
              <a:schemeClr val="accent5">
                <a:lumMod val="20000"/>
                <a:lumOff val="80000"/>
              </a:schemeClr>
            </a:gs>
            <a:gs pos="84000">
              <a:schemeClr val="accent1">
                <a:lumMod val="45000"/>
                <a:lumOff val="55000"/>
              </a:schemeClr>
            </a:gs>
            <a:gs pos="83000">
              <a:schemeClr val="tx2">
                <a:lumMod val="20000"/>
                <a:lumOff val="80000"/>
              </a:schemeClr>
            </a:gs>
            <a:gs pos="92000">
              <a:schemeClr val="accent5">
                <a:lumMod val="20000"/>
                <a:lumOff val="80000"/>
              </a:schemeClr>
            </a:gs>
          </a:gsLst>
          <a:lin ang="2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7EDFCF-352D-B14D-A4A6-3928830F681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46B89B-D68E-DC4B-B5C9-F8F519F9882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C17DA-CC8A-864C-BE6C-095F285DE9C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8CE9-DB40-46A6-9B16-CB650D7F4F95}" type="datetimeFigureOut">
              <a:rPr lang="en-US" smtClean="0"/>
              <a:t>6/20/18</a:t>
            </a:fld>
            <a:endParaRPr lang="en-US" dirty="0"/>
          </a:p>
        </p:txBody>
      </p:sp>
      <p:sp>
        <p:nvSpPr>
          <p:cNvPr id="5" name="Footer Placeholder 4">
            <a:extLst>
              <a:ext uri="{FF2B5EF4-FFF2-40B4-BE49-F238E27FC236}">
                <a16:creationId xmlns:a16="http://schemas.microsoft.com/office/drawing/2014/main" id="{B8519A95-334E-1F4C-83DB-542ED9E616E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27F97E0-C421-2245-9D5D-D742FF849BB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AF40B-10DB-436E-9DED-FC9EE1501981}" type="slidenum">
              <a:rPr lang="en-US" smtClean="0"/>
              <a:t>‹#›</a:t>
            </a:fld>
            <a:endParaRPr lang="en-US" dirty="0"/>
          </a:p>
        </p:txBody>
      </p:sp>
      <p:pic>
        <p:nvPicPr>
          <p:cNvPr id="7" name="Picture 6">
            <a:extLst>
              <a:ext uri="{FF2B5EF4-FFF2-40B4-BE49-F238E27FC236}">
                <a16:creationId xmlns:a16="http://schemas.microsoft.com/office/drawing/2014/main" id="{0E8AB773-2D89-6346-AD8A-E7B98286A476}"/>
              </a:ext>
            </a:extLst>
          </p:cNvPr>
          <p:cNvPicPr/>
          <p:nvPr/>
        </p:nvPicPr>
        <p:blipFill>
          <a:blip r:embed="rId13">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pic>
        <p:nvPicPr>
          <p:cNvPr id="8" name="Picture 7">
            <a:extLst>
              <a:ext uri="{FF2B5EF4-FFF2-40B4-BE49-F238E27FC236}">
                <a16:creationId xmlns:a16="http://schemas.microsoft.com/office/drawing/2014/main" id="{0E8AB773-2D89-6346-AD8A-E7B98286A476}"/>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05812"/>
            <a:ext cx="609600" cy="552188"/>
          </a:xfrm>
          <a:prstGeom prst="rect">
            <a:avLst/>
          </a:prstGeom>
          <a:noFill/>
          <a:ln>
            <a:noFill/>
          </a:ln>
        </p:spPr>
      </p:pic>
    </p:spTree>
    <p:extLst>
      <p:ext uri="{BB962C8B-B14F-4D97-AF65-F5344CB8AC3E}">
        <p14:creationId xmlns:p14="http://schemas.microsoft.com/office/powerpoint/2010/main" val="34101099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52D674-F13C-974C-A4F5-BE32CCD9BDF1}"/>
              </a:ext>
            </a:extLst>
          </p:cNvPr>
          <p:cNvSpPr txBox="1"/>
          <p:nvPr/>
        </p:nvSpPr>
        <p:spPr>
          <a:xfrm>
            <a:off x="4384623" y="1363167"/>
            <a:ext cx="3417758" cy="1615827"/>
          </a:xfrm>
          <a:prstGeom prst="rect">
            <a:avLst/>
          </a:prstGeom>
          <a:noFill/>
        </p:spPr>
        <p:txBody>
          <a:bodyPr wrap="square" rtlCol="0">
            <a:spAutoFit/>
          </a:bodyPr>
          <a:lstStyle/>
          <a:p>
            <a:pPr algn="ctr"/>
            <a:r>
              <a:rPr lang="en-US" sz="3300" b="1" dirty="0"/>
              <a:t>Highlights </a:t>
            </a:r>
          </a:p>
          <a:p>
            <a:pPr algn="ctr"/>
            <a:r>
              <a:rPr lang="en-US" sz="3300" b="1" dirty="0"/>
              <a:t>for </a:t>
            </a:r>
          </a:p>
          <a:p>
            <a:pPr algn="ctr"/>
            <a:r>
              <a:rPr lang="en-US" sz="3300" b="1" dirty="0"/>
              <a:t>Readers</a:t>
            </a:r>
          </a:p>
        </p:txBody>
      </p:sp>
      <p:pic>
        <p:nvPicPr>
          <p:cNvPr id="2" name="Imagen 1">
            <a:extLst>
              <a:ext uri="{FF2B5EF4-FFF2-40B4-BE49-F238E27FC236}">
                <a16:creationId xmlns:a16="http://schemas.microsoft.com/office/drawing/2014/main" id="{88F50A66-543B-478A-A961-F70BC5584D9B}"/>
              </a:ext>
            </a:extLst>
          </p:cNvPr>
          <p:cNvPicPr>
            <a:picLocks noChangeAspect="1"/>
          </p:cNvPicPr>
          <p:nvPr/>
        </p:nvPicPr>
        <p:blipFill>
          <a:blip r:embed="rId2"/>
          <a:stretch>
            <a:fillRect/>
          </a:stretch>
        </p:blipFill>
        <p:spPr>
          <a:xfrm>
            <a:off x="555958" y="857250"/>
            <a:ext cx="3417758" cy="5121506"/>
          </a:xfrm>
          <a:prstGeom prst="rect">
            <a:avLst/>
          </a:prstGeom>
        </p:spPr>
      </p:pic>
    </p:spTree>
    <p:extLst>
      <p:ext uri="{BB962C8B-B14F-4D97-AF65-F5344CB8AC3E}">
        <p14:creationId xmlns:p14="http://schemas.microsoft.com/office/powerpoint/2010/main" val="199360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lstStyle/>
          <a:p>
            <a:r>
              <a:rPr lang="en-US" dirty="0"/>
              <a:t>Ch. 1: Archaeological Projects, Past and Present</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p:txBody>
          <a:bodyPr/>
          <a:lstStyle/>
          <a:p>
            <a:pPr lvl="0"/>
            <a:r>
              <a:rPr lang="en-US" dirty="0"/>
              <a:t>Archaeology studies the artifacts people in the past left (either by accident or design). Gleaning knowledge regarding these people and their cultures by following the scientific method.</a:t>
            </a:r>
            <a:endParaRPr lang="es-MX" dirty="0"/>
          </a:p>
          <a:p>
            <a:pPr lvl="0"/>
            <a:r>
              <a:rPr lang="en-US" dirty="0"/>
              <a:t>Covered in Chapter 1 are:</a:t>
            </a:r>
            <a:endParaRPr lang="es-MX" dirty="0"/>
          </a:p>
          <a:p>
            <a:pPr lvl="1"/>
            <a:r>
              <a:rPr lang="en-US" dirty="0"/>
              <a:t>Different archaeological projects, actors and timelines.</a:t>
            </a:r>
            <a:endParaRPr lang="es-MX" dirty="0"/>
          </a:p>
          <a:p>
            <a:pPr lvl="1"/>
            <a:r>
              <a:rPr lang="en-US" dirty="0"/>
              <a:t>Project Management definition and its usefulness to archaeological projects.</a:t>
            </a:r>
            <a:endParaRPr lang="es-MX" dirty="0"/>
          </a:p>
        </p:txBody>
      </p:sp>
    </p:spTree>
    <p:extLst>
      <p:ext uri="{BB962C8B-B14F-4D97-AF65-F5344CB8AC3E}">
        <p14:creationId xmlns:p14="http://schemas.microsoft.com/office/powerpoint/2010/main" val="106688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lstStyle/>
          <a:p>
            <a:r>
              <a:rPr lang="en-US" dirty="0"/>
              <a:t>Ch. 1: Archaeological Projects, Past and Present</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p:txBody>
          <a:bodyPr>
            <a:normAutofit/>
          </a:bodyPr>
          <a:lstStyle/>
          <a:p>
            <a:pPr lvl="0"/>
            <a:r>
              <a:rPr lang="en-US" dirty="0"/>
              <a:t>Archaeological projects require different approaches and understandings of rhythms, timelines and actors involved. For example:</a:t>
            </a:r>
            <a:endParaRPr lang="es-MX" dirty="0"/>
          </a:p>
          <a:p>
            <a:pPr lvl="1"/>
            <a:r>
              <a:rPr lang="en-US" dirty="0"/>
              <a:t>Graduate research (academic)</a:t>
            </a:r>
            <a:endParaRPr lang="es-MX" dirty="0"/>
          </a:p>
          <a:p>
            <a:pPr lvl="1"/>
            <a:r>
              <a:rPr lang="en-US" dirty="0"/>
              <a:t>Commercial (salvage)</a:t>
            </a:r>
            <a:endParaRPr lang="es-MX" dirty="0"/>
          </a:p>
          <a:p>
            <a:pPr lvl="1"/>
            <a:r>
              <a:rPr lang="en-US" dirty="0"/>
              <a:t>Funded grant (institutional research)</a:t>
            </a:r>
            <a:endParaRPr lang="es-MX" dirty="0"/>
          </a:p>
          <a:p>
            <a:pPr lvl="0"/>
            <a:r>
              <a:rPr lang="en-US" dirty="0"/>
              <a:t>These projects may have different relationships regarding success and client satisfaction (</a:t>
            </a:r>
            <a:r>
              <a:rPr lang="en-US" dirty="0" err="1"/>
              <a:t>e.g</a:t>
            </a:r>
            <a:r>
              <a:rPr lang="en-US" dirty="0"/>
              <a:t> institutions supporting your research, the public in general and local authorities).</a:t>
            </a:r>
            <a:endParaRPr lang="es-MX" dirty="0"/>
          </a:p>
        </p:txBody>
      </p:sp>
    </p:spTree>
    <p:extLst>
      <p:ext uri="{BB962C8B-B14F-4D97-AF65-F5344CB8AC3E}">
        <p14:creationId xmlns:p14="http://schemas.microsoft.com/office/powerpoint/2010/main" val="607014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lstStyle/>
          <a:p>
            <a:r>
              <a:rPr lang="en-US" dirty="0"/>
              <a:t>Ch. 1: Archaeological Projects, Past and Present</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p:txBody>
          <a:bodyPr>
            <a:normAutofit/>
          </a:bodyPr>
          <a:lstStyle/>
          <a:p>
            <a:pPr lvl="0"/>
            <a:r>
              <a:rPr lang="en-US" dirty="0"/>
              <a:t>Project Management is planning an undertaking and seeing it through to completion with customers successfully using the deliverables created. In archaeology, it implies the logistics, methodologies, proper timetables, actors involved and deliverables. </a:t>
            </a:r>
            <a:endParaRPr lang="es-MX" dirty="0"/>
          </a:p>
          <a:p>
            <a:pPr lvl="0"/>
            <a:r>
              <a:rPr lang="en-US" dirty="0"/>
              <a:t>The Archaeological project’s timeline include:</a:t>
            </a:r>
            <a:endParaRPr lang="es-MX" dirty="0"/>
          </a:p>
          <a:p>
            <a:pPr lvl="1"/>
            <a:r>
              <a:rPr lang="en-US" dirty="0"/>
              <a:t>Initiating (Research project)</a:t>
            </a:r>
            <a:endParaRPr lang="es-MX" dirty="0"/>
          </a:p>
          <a:p>
            <a:pPr lvl="1"/>
            <a:r>
              <a:rPr lang="en-US" dirty="0"/>
              <a:t>Planning (Acquiring resources)</a:t>
            </a:r>
            <a:endParaRPr lang="es-MX" dirty="0"/>
          </a:p>
          <a:p>
            <a:pPr lvl="1"/>
            <a:r>
              <a:rPr lang="en-US" dirty="0"/>
              <a:t>Executing (Field work)</a:t>
            </a:r>
            <a:endParaRPr lang="es-MX" dirty="0"/>
          </a:p>
          <a:p>
            <a:pPr lvl="1"/>
            <a:r>
              <a:rPr lang="en-US" dirty="0"/>
              <a:t>Closing (Final reports)</a:t>
            </a:r>
            <a:endParaRPr lang="es-MX" dirty="0"/>
          </a:p>
        </p:txBody>
      </p:sp>
    </p:spTree>
    <p:extLst>
      <p:ext uri="{BB962C8B-B14F-4D97-AF65-F5344CB8AC3E}">
        <p14:creationId xmlns:p14="http://schemas.microsoft.com/office/powerpoint/2010/main" val="373118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lstStyle/>
          <a:p>
            <a:r>
              <a:rPr lang="en-US" dirty="0"/>
              <a:t>Ch. 2: Initiating an Archaeology Project</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p:txBody>
          <a:bodyPr>
            <a:normAutofit/>
          </a:bodyPr>
          <a:lstStyle/>
          <a:p>
            <a:pPr lvl="0"/>
            <a:r>
              <a:rPr lang="en-US" dirty="0"/>
              <a:t>Planning a research project requires organizing a team for the proper execution of the project, explaining rules and roles for you as project manager and other actors.</a:t>
            </a:r>
            <a:endParaRPr lang="es-MX" dirty="0"/>
          </a:p>
          <a:p>
            <a:pPr lvl="0"/>
            <a:r>
              <a:rPr lang="en-US" dirty="0"/>
              <a:t>Covered in Chapter 2 are:</a:t>
            </a:r>
            <a:endParaRPr lang="es-MX" dirty="0"/>
          </a:p>
          <a:p>
            <a:pPr lvl="1"/>
            <a:r>
              <a:rPr lang="en-US" dirty="0"/>
              <a:t>The processes to initiate an archaeological project.</a:t>
            </a:r>
            <a:endParaRPr lang="es-MX" dirty="0"/>
          </a:p>
          <a:p>
            <a:pPr lvl="1"/>
            <a:r>
              <a:rPr lang="en-US" dirty="0"/>
              <a:t>Writing of a Charter and organizing your team.</a:t>
            </a:r>
            <a:endParaRPr lang="es-MX" dirty="0"/>
          </a:p>
        </p:txBody>
      </p:sp>
    </p:spTree>
    <p:extLst>
      <p:ext uri="{BB962C8B-B14F-4D97-AF65-F5344CB8AC3E}">
        <p14:creationId xmlns:p14="http://schemas.microsoft.com/office/powerpoint/2010/main" val="282724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lstStyle/>
          <a:p>
            <a:r>
              <a:rPr lang="en-US" dirty="0"/>
              <a:t>Ch. 2: Initiating an Archaeology Project</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p:txBody>
          <a:bodyPr>
            <a:normAutofit/>
          </a:bodyPr>
          <a:lstStyle/>
          <a:p>
            <a:pPr lvl="0"/>
            <a:r>
              <a:rPr lang="en-US" dirty="0"/>
              <a:t>Initiating a project requires: Need, validation and resources. These three concepts define the basis for the Project’s proposal. </a:t>
            </a:r>
            <a:endParaRPr lang="es-MX" dirty="0"/>
          </a:p>
          <a:p>
            <a:pPr lvl="0"/>
            <a:r>
              <a:rPr lang="en-US" dirty="0"/>
              <a:t>With a written proposal, you need to write the different roles and responsibilities of all the stakeholders. This is the Project’s Charter (you can write a more specific Charter for your team). </a:t>
            </a:r>
            <a:endParaRPr lang="es-MX" dirty="0"/>
          </a:p>
        </p:txBody>
      </p:sp>
    </p:spTree>
    <p:extLst>
      <p:ext uri="{BB962C8B-B14F-4D97-AF65-F5344CB8AC3E}">
        <p14:creationId xmlns:p14="http://schemas.microsoft.com/office/powerpoint/2010/main" val="79418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8E94-69D3-1049-85B5-4D41FF2F8E8C}"/>
              </a:ext>
            </a:extLst>
          </p:cNvPr>
          <p:cNvSpPr>
            <a:spLocks noGrp="1"/>
          </p:cNvSpPr>
          <p:nvPr>
            <p:ph type="title"/>
          </p:nvPr>
        </p:nvSpPr>
        <p:spPr/>
        <p:txBody>
          <a:bodyPr/>
          <a:lstStyle/>
          <a:p>
            <a:r>
              <a:rPr lang="en-US" dirty="0"/>
              <a:t>Ch. 2: Initiating an Archaeology Project</a:t>
            </a:r>
          </a:p>
        </p:txBody>
      </p:sp>
      <p:sp>
        <p:nvSpPr>
          <p:cNvPr id="3" name="Content Placeholder 2">
            <a:extLst>
              <a:ext uri="{FF2B5EF4-FFF2-40B4-BE49-F238E27FC236}">
                <a16:creationId xmlns:a16="http://schemas.microsoft.com/office/drawing/2014/main" id="{0E929DF0-8B9B-464E-A88B-7881E9641A1C}"/>
              </a:ext>
            </a:extLst>
          </p:cNvPr>
          <p:cNvSpPr>
            <a:spLocks noGrp="1"/>
          </p:cNvSpPr>
          <p:nvPr>
            <p:ph idx="1"/>
          </p:nvPr>
        </p:nvSpPr>
        <p:spPr/>
        <p:txBody>
          <a:bodyPr>
            <a:normAutofit/>
          </a:bodyPr>
          <a:lstStyle/>
          <a:p>
            <a:r>
              <a:rPr lang="en-US" dirty="0"/>
              <a:t>An important exercise to ensure your team and other actors (like Sponsors and Directors) are on the same page is to develop Scope Overview (what) and a business case (why).</a:t>
            </a:r>
          </a:p>
          <a:p>
            <a:r>
              <a:rPr lang="en-US" dirty="0"/>
              <a:t>Milestones, Evaluation Criteria, Risk plans, etc. are also crucial for the proper drafting of your research proposal and following plan. </a:t>
            </a:r>
          </a:p>
        </p:txBody>
      </p:sp>
    </p:spTree>
    <p:extLst>
      <p:ext uri="{BB962C8B-B14F-4D97-AF65-F5344CB8AC3E}">
        <p14:creationId xmlns:p14="http://schemas.microsoft.com/office/powerpoint/2010/main" val="322679765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P template - slide 1 and 2" id="{8CD5B571-F552-144B-B498-853FDCCCFAD3}" vid="{07F5C64B-5802-144C-B1E7-28CD9ABD7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16</TotalTime>
  <Words>407</Words>
  <Application>Microsoft Macintosh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Theme1</vt:lpstr>
      <vt:lpstr>PowerPoint Presentation</vt:lpstr>
      <vt:lpstr>Ch. 1: Archaeological Projects, Past and Present</vt:lpstr>
      <vt:lpstr>Ch. 1: Archaeological Projects, Past and Present</vt:lpstr>
      <vt:lpstr>Ch. 1: Archaeological Projects, Past and Present</vt:lpstr>
      <vt:lpstr>Ch. 2: Initiating an Archaeology Project</vt:lpstr>
      <vt:lpstr>Ch. 2: Initiating an Archaeology Project</vt:lpstr>
      <vt:lpstr>Ch. 2: Initiating an Archaeology Project</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Kloppenborg</dc:creator>
  <cp:lastModifiedBy>Tim Kloppenborg</cp:lastModifiedBy>
  <cp:revision>3</cp:revision>
  <cp:lastPrinted>2018-04-25T21:00:45Z</cp:lastPrinted>
  <dcterms:created xsi:type="dcterms:W3CDTF">2018-06-20T16:22:22Z</dcterms:created>
  <dcterms:modified xsi:type="dcterms:W3CDTF">2018-06-20T16:38:46Z</dcterms:modified>
</cp:coreProperties>
</file>