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handoutMasterIdLst>
    <p:handoutMasterId r:id="rId9"/>
  </p:handoutMasterIdLst>
  <p:sldIdLst>
    <p:sldId id="258" r:id="rId2"/>
    <p:sldId id="259" r:id="rId3"/>
    <p:sldId id="260" r:id="rId4"/>
    <p:sldId id="261" r:id="rId5"/>
    <p:sldId id="262" r:id="rId6"/>
    <p:sldId id="263" r:id="rId7"/>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11" autoAdjust="0"/>
    <p:restoredTop sz="94664" autoAdjust="0"/>
  </p:normalViewPr>
  <p:slideViewPr>
    <p:cSldViewPr>
      <p:cViewPr varScale="1">
        <p:scale>
          <a:sx n="96" d="100"/>
          <a:sy n="96" d="100"/>
        </p:scale>
        <p:origin x="176" y="2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0199F9A0-AD5B-4907-B3F4-526B768F87C5}" type="datetimeFigureOut">
              <a:rPr lang="en-US" smtClean="0"/>
              <a:t>6/21/18</a:t>
            </a:fld>
            <a:endParaRPr lang="en-US" dirty="0"/>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B7129872-2C7D-47FC-BE9E-6089684E6D6C}" type="slidenum">
              <a:rPr lang="en-US" smtClean="0"/>
              <a:t>‹#›</a:t>
            </a:fld>
            <a:endParaRPr lang="en-US" dirty="0"/>
          </a:p>
        </p:txBody>
      </p:sp>
    </p:spTree>
    <p:extLst>
      <p:ext uri="{BB962C8B-B14F-4D97-AF65-F5344CB8AC3E}">
        <p14:creationId xmlns:p14="http://schemas.microsoft.com/office/powerpoint/2010/main" val="2190146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F71D4E4A-F641-4D53-A994-63D5EAAA5E32}" type="datetimeFigureOut">
              <a:rPr lang="en-US" smtClean="0"/>
              <a:t>6/21/18</a:t>
            </a:fld>
            <a:endParaRPr lang="en-US" dirty="0"/>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1409AF5A-A784-48A9-B7BB-E2D3AED6B0CC}" type="slidenum">
              <a:rPr lang="en-US" smtClean="0"/>
              <a:t>‹#›</a:t>
            </a:fld>
            <a:endParaRPr lang="en-US" dirty="0"/>
          </a:p>
        </p:txBody>
      </p:sp>
    </p:spTree>
    <p:extLst>
      <p:ext uri="{BB962C8B-B14F-4D97-AF65-F5344CB8AC3E}">
        <p14:creationId xmlns:p14="http://schemas.microsoft.com/office/powerpoint/2010/main" val="1725051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9645B-C96F-FD46-8851-B361CF943D8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AAE624D-7AB6-EB46-80F7-75DD24E97A4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268579-9855-E942-907D-60144604A66A}"/>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5" name="Footer Placeholder 4">
            <a:extLst>
              <a:ext uri="{FF2B5EF4-FFF2-40B4-BE49-F238E27FC236}">
                <a16:creationId xmlns:a16="http://schemas.microsoft.com/office/drawing/2014/main" id="{CC129CA0-8CBC-CC4A-9C64-D7C98D631DF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A868E80-0488-0B48-A0B3-AB22F58BA5A9}"/>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7" name="Picture 6">
            <a:extLst>
              <a:ext uri="{FF2B5EF4-FFF2-40B4-BE49-F238E27FC236}">
                <a16:creationId xmlns:a16="http://schemas.microsoft.com/office/drawing/2014/main" id="{EABD4681-5E57-BA49-830C-FEBBB558020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8" name="Picture 7">
            <a:extLst>
              <a:ext uri="{FF2B5EF4-FFF2-40B4-BE49-F238E27FC236}">
                <a16:creationId xmlns:a16="http://schemas.microsoft.com/office/drawing/2014/main" id="{EABD4681-5E57-BA49-830C-FEBBB558020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83224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9E6EF-038D-724A-BCEC-5026B06093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D75E42-F655-3A42-820A-6D9B72B905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2E506-F470-1545-B85F-64EC0B22766D}"/>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5" name="Footer Placeholder 4">
            <a:extLst>
              <a:ext uri="{FF2B5EF4-FFF2-40B4-BE49-F238E27FC236}">
                <a16:creationId xmlns:a16="http://schemas.microsoft.com/office/drawing/2014/main" id="{C478FB79-9D5F-DF43-B2D9-E608D9AB5B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98C905-4293-1841-A8B6-9A64974CCADD}"/>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9" name="Picture 8">
            <a:extLst>
              <a:ext uri="{FF2B5EF4-FFF2-40B4-BE49-F238E27FC236}">
                <a16:creationId xmlns:a16="http://schemas.microsoft.com/office/drawing/2014/main" id="{531B501D-B59B-6D4C-BEEE-7C83D0BDE9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8" name="Picture 7">
            <a:extLst>
              <a:ext uri="{FF2B5EF4-FFF2-40B4-BE49-F238E27FC236}">
                <a16:creationId xmlns:a16="http://schemas.microsoft.com/office/drawing/2014/main" id="{531B501D-B59B-6D4C-BEEE-7C83D0BDE972}"/>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370603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29D3BD-63AC-374C-9128-9EF7BA9E0BF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A1DF50-A364-C447-8054-8499414860DF}"/>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340EA9-DDCB-E841-834D-6E9A7C0FE094}"/>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5" name="Footer Placeholder 4">
            <a:extLst>
              <a:ext uri="{FF2B5EF4-FFF2-40B4-BE49-F238E27FC236}">
                <a16:creationId xmlns:a16="http://schemas.microsoft.com/office/drawing/2014/main" id="{FA618CB9-9CC5-B744-8653-8792FA20D8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146F8A-E8CC-564D-9891-1F5B1BC3BA78}"/>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9" name="Picture 8">
            <a:extLst>
              <a:ext uri="{FF2B5EF4-FFF2-40B4-BE49-F238E27FC236}">
                <a16:creationId xmlns:a16="http://schemas.microsoft.com/office/drawing/2014/main" id="{EFBD264D-DFA0-7B4F-93ED-D4C7F84604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8" name="Picture 7">
            <a:extLst>
              <a:ext uri="{FF2B5EF4-FFF2-40B4-BE49-F238E27FC236}">
                <a16:creationId xmlns:a16="http://schemas.microsoft.com/office/drawing/2014/main" id="{EFBD264D-DFA0-7B4F-93ED-D4C7F84604BF}"/>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1278045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7C911-E9D0-A545-BEC8-C4FA4D7CF8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731697-7875-3643-839A-8C3BD9F062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4C883-5056-9C49-84DA-93F8948FAA05}"/>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5" name="Footer Placeholder 4">
            <a:extLst>
              <a:ext uri="{FF2B5EF4-FFF2-40B4-BE49-F238E27FC236}">
                <a16:creationId xmlns:a16="http://schemas.microsoft.com/office/drawing/2014/main" id="{DC2BB791-FFDC-8C4F-8705-830B6E2775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32F1A2-1558-3C4D-8612-53D221FB7346}"/>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7" name="Picture 6">
            <a:extLst>
              <a:ext uri="{FF2B5EF4-FFF2-40B4-BE49-F238E27FC236}">
                <a16:creationId xmlns:a16="http://schemas.microsoft.com/office/drawing/2014/main" id="{499B64E4-EDA7-E443-8ACF-B749BF2297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8" name="Picture 7">
            <a:extLst>
              <a:ext uri="{FF2B5EF4-FFF2-40B4-BE49-F238E27FC236}">
                <a16:creationId xmlns:a16="http://schemas.microsoft.com/office/drawing/2014/main" id="{499B64E4-EDA7-E443-8ACF-B749BF22976C}"/>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4228807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560E6-3501-7E46-9B2A-2B34F66F7731}"/>
              </a:ext>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4F4D44-92AC-D34D-9273-99971B3CC294}"/>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79EA757-580F-5348-9C10-F315E5FFB5E5}"/>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5" name="Footer Placeholder 4">
            <a:extLst>
              <a:ext uri="{FF2B5EF4-FFF2-40B4-BE49-F238E27FC236}">
                <a16:creationId xmlns:a16="http://schemas.microsoft.com/office/drawing/2014/main" id="{7B1AECC1-9D0A-1044-ABFA-58095FFCA7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12C75A-0C93-3544-9AAF-12AC41361532}"/>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9" name="Picture 8">
            <a:extLst>
              <a:ext uri="{FF2B5EF4-FFF2-40B4-BE49-F238E27FC236}">
                <a16:creationId xmlns:a16="http://schemas.microsoft.com/office/drawing/2014/main" id="{13EEC5B9-C1C1-1E4B-8982-47AE559846B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8" name="Picture 7">
            <a:extLst>
              <a:ext uri="{FF2B5EF4-FFF2-40B4-BE49-F238E27FC236}">
                <a16:creationId xmlns:a16="http://schemas.microsoft.com/office/drawing/2014/main" id="{13EEC5B9-C1C1-1E4B-8982-47AE559846BA}"/>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2157809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91F76-83B8-6946-B9F9-500D1ECD94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DF217F-391E-4C48-BB64-2FF3B1C6DBBE}"/>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8BA9A5-69B8-974E-AE93-8E8BE7DF28F8}"/>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44E627-0392-854E-8170-BEF4866E72BB}"/>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6" name="Footer Placeholder 5">
            <a:extLst>
              <a:ext uri="{FF2B5EF4-FFF2-40B4-BE49-F238E27FC236}">
                <a16:creationId xmlns:a16="http://schemas.microsoft.com/office/drawing/2014/main" id="{1256FFA7-56CB-D74E-8A47-A6488D0108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6AFD99F-98DA-7645-8B21-1F7DA8091196}"/>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8" name="Picture 7">
            <a:extLst>
              <a:ext uri="{FF2B5EF4-FFF2-40B4-BE49-F238E27FC236}">
                <a16:creationId xmlns:a16="http://schemas.microsoft.com/office/drawing/2014/main" id="{E3FFE17F-3AF8-4C42-B77D-E673EB6CF5D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4042607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DBDC-BD08-7B43-A90D-275F44A9275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AA6FC0-013A-314E-BF3E-2970DB95ED0F}"/>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984D70E-1F24-9B45-A033-62F416328772}"/>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41F653-0ED2-BF48-9181-25F84E844D33}"/>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484C611-7970-D741-A702-A574492F2BD8}"/>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6CCEB5-CED0-1342-A676-730542780B93}"/>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8" name="Footer Placeholder 7">
            <a:extLst>
              <a:ext uri="{FF2B5EF4-FFF2-40B4-BE49-F238E27FC236}">
                <a16:creationId xmlns:a16="http://schemas.microsoft.com/office/drawing/2014/main" id="{3D784E9D-876D-FE48-960E-3E193EDDE1B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9CBA56B-DF45-4843-996B-AEB5D685A729}"/>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12" name="Picture 11">
            <a:extLst>
              <a:ext uri="{FF2B5EF4-FFF2-40B4-BE49-F238E27FC236}">
                <a16:creationId xmlns:a16="http://schemas.microsoft.com/office/drawing/2014/main" id="{1B699D56-A178-E647-8E05-BE2E0CB602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11" name="Picture 10">
            <a:extLst>
              <a:ext uri="{FF2B5EF4-FFF2-40B4-BE49-F238E27FC236}">
                <a16:creationId xmlns:a16="http://schemas.microsoft.com/office/drawing/2014/main" id="{1B699D56-A178-E647-8E05-BE2E0CB6027C}"/>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1275676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FF9A9-DA33-2840-8A7F-B3C49C8BA9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3D59D3-8BF4-1644-B002-2BB8F80F5F67}"/>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4" name="Footer Placeholder 3">
            <a:extLst>
              <a:ext uri="{FF2B5EF4-FFF2-40B4-BE49-F238E27FC236}">
                <a16:creationId xmlns:a16="http://schemas.microsoft.com/office/drawing/2014/main" id="{83AB7B08-622D-6B49-8F6D-4A7EAE7483A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2C58F2D-BB32-4F43-9C72-8149EE7D3D2B}"/>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8" name="Picture 7">
            <a:extLst>
              <a:ext uri="{FF2B5EF4-FFF2-40B4-BE49-F238E27FC236}">
                <a16:creationId xmlns:a16="http://schemas.microsoft.com/office/drawing/2014/main" id="{29EC3A82-7AFA-0442-AC24-38BBC0284F5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7" name="Picture 6">
            <a:extLst>
              <a:ext uri="{FF2B5EF4-FFF2-40B4-BE49-F238E27FC236}">
                <a16:creationId xmlns:a16="http://schemas.microsoft.com/office/drawing/2014/main" id="{29EC3A82-7AFA-0442-AC24-38BBC0284F5B}"/>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96998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7BB01-934C-4741-8719-0443C93EE385}"/>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3" name="Footer Placeholder 2">
            <a:extLst>
              <a:ext uri="{FF2B5EF4-FFF2-40B4-BE49-F238E27FC236}">
                <a16:creationId xmlns:a16="http://schemas.microsoft.com/office/drawing/2014/main" id="{CB4CBC75-4303-D543-A371-B34A0720006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7449B21-6EDC-784D-8BAB-000CD8714F63}"/>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7" name="Picture 6">
            <a:extLst>
              <a:ext uri="{FF2B5EF4-FFF2-40B4-BE49-F238E27FC236}">
                <a16:creationId xmlns:a16="http://schemas.microsoft.com/office/drawing/2014/main" id="{EF5D4D77-6E78-0145-A88A-B2FF6C4D5E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6" name="Picture 5">
            <a:extLst>
              <a:ext uri="{FF2B5EF4-FFF2-40B4-BE49-F238E27FC236}">
                <a16:creationId xmlns:a16="http://schemas.microsoft.com/office/drawing/2014/main" id="{EF5D4D77-6E78-0145-A88A-B2FF6C4D5E7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831752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5C0E8-453B-7E41-B3EF-7D40A4B9B9EE}"/>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E0057A-EE65-7643-A46C-487C4D34A371}"/>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A1A686-8735-8B4F-8301-D0B9F79B8CF3}"/>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51668F-76E3-3840-AA6B-2DAFD8AA2523}"/>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6" name="Footer Placeholder 5">
            <a:extLst>
              <a:ext uri="{FF2B5EF4-FFF2-40B4-BE49-F238E27FC236}">
                <a16:creationId xmlns:a16="http://schemas.microsoft.com/office/drawing/2014/main" id="{49EE0905-3D03-284F-B81D-D6AC9BDC75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A61CD29-EFD4-D44C-AABE-0C5BBBAA99BF}"/>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10" name="Picture 9">
            <a:extLst>
              <a:ext uri="{FF2B5EF4-FFF2-40B4-BE49-F238E27FC236}">
                <a16:creationId xmlns:a16="http://schemas.microsoft.com/office/drawing/2014/main" id="{4A9954A3-3F00-4F4F-80D7-D5F43E8EE4A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9" name="Picture 8">
            <a:extLst>
              <a:ext uri="{FF2B5EF4-FFF2-40B4-BE49-F238E27FC236}">
                <a16:creationId xmlns:a16="http://schemas.microsoft.com/office/drawing/2014/main" id="{4A9954A3-3F00-4F4F-80D7-D5F43E8EE4AD}"/>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1864882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44E77-717A-8846-BF09-BD1DCFA23E75}"/>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479F7A-F539-BB42-AEE8-9FB6EDE0A5F5}"/>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6390203-C28F-6D4A-B9E0-8572F3CA1A6F}"/>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6063D3-48E9-6E4D-9A95-9CFD9F0BC8BC}"/>
              </a:ext>
            </a:extLst>
          </p:cNvPr>
          <p:cNvSpPr>
            <a:spLocks noGrp="1"/>
          </p:cNvSpPr>
          <p:nvPr>
            <p:ph type="dt" sz="half" idx="10"/>
          </p:nvPr>
        </p:nvSpPr>
        <p:spPr/>
        <p:txBody>
          <a:bodyPr/>
          <a:lstStyle/>
          <a:p>
            <a:fld id="{5DD28CE9-DB40-46A6-9B16-CB650D7F4F95}" type="datetimeFigureOut">
              <a:rPr lang="en-US" smtClean="0"/>
              <a:t>6/21/18</a:t>
            </a:fld>
            <a:endParaRPr lang="en-US" dirty="0"/>
          </a:p>
        </p:txBody>
      </p:sp>
      <p:sp>
        <p:nvSpPr>
          <p:cNvPr id="6" name="Footer Placeholder 5">
            <a:extLst>
              <a:ext uri="{FF2B5EF4-FFF2-40B4-BE49-F238E27FC236}">
                <a16:creationId xmlns:a16="http://schemas.microsoft.com/office/drawing/2014/main" id="{D04C4F56-22CF-3843-9D07-CD724B4AAD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78F0178-CF41-904B-958A-250B25415B87}"/>
              </a:ext>
            </a:extLst>
          </p:cNvPr>
          <p:cNvSpPr>
            <a:spLocks noGrp="1"/>
          </p:cNvSpPr>
          <p:nvPr>
            <p:ph type="sldNum" sz="quarter" idx="12"/>
          </p:nvPr>
        </p:nvSpPr>
        <p:spPr/>
        <p:txBody>
          <a:bodyPr/>
          <a:lstStyle/>
          <a:p>
            <a:fld id="{755AF40B-10DB-436E-9DED-FC9EE1501981}" type="slidenum">
              <a:rPr lang="en-US" smtClean="0"/>
              <a:t>‹#›</a:t>
            </a:fld>
            <a:endParaRPr lang="en-US" dirty="0"/>
          </a:p>
        </p:txBody>
      </p:sp>
      <p:pic>
        <p:nvPicPr>
          <p:cNvPr id="10" name="Picture 9">
            <a:extLst>
              <a:ext uri="{FF2B5EF4-FFF2-40B4-BE49-F238E27FC236}">
                <a16:creationId xmlns:a16="http://schemas.microsoft.com/office/drawing/2014/main" id="{95874F53-322C-3945-B80B-701F9FA57A4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9" name="Picture 8">
            <a:extLst>
              <a:ext uri="{FF2B5EF4-FFF2-40B4-BE49-F238E27FC236}">
                <a16:creationId xmlns:a16="http://schemas.microsoft.com/office/drawing/2014/main" id="{95874F53-322C-3945-B80B-701F9FA57A45}"/>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1564287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49000">
              <a:schemeClr val="accent5">
                <a:lumMod val="20000"/>
                <a:lumOff val="80000"/>
              </a:schemeClr>
            </a:gs>
            <a:gs pos="84000">
              <a:schemeClr val="accent1">
                <a:lumMod val="45000"/>
                <a:lumOff val="55000"/>
              </a:schemeClr>
            </a:gs>
            <a:gs pos="83000">
              <a:schemeClr val="tx2">
                <a:lumMod val="20000"/>
                <a:lumOff val="80000"/>
              </a:schemeClr>
            </a:gs>
            <a:gs pos="92000">
              <a:schemeClr val="accent5">
                <a:lumMod val="20000"/>
                <a:lumOff val="80000"/>
              </a:schemeClr>
            </a:gs>
          </a:gsLst>
          <a:lin ang="24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7EDFCF-352D-B14D-A4A6-3928830F681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46B89B-D68E-DC4B-B5C9-F8F519F9882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BC17DA-CC8A-864C-BE6C-095F285DE9C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8CE9-DB40-46A6-9B16-CB650D7F4F95}" type="datetimeFigureOut">
              <a:rPr lang="en-US" smtClean="0"/>
              <a:t>6/21/18</a:t>
            </a:fld>
            <a:endParaRPr lang="en-US" dirty="0"/>
          </a:p>
        </p:txBody>
      </p:sp>
      <p:sp>
        <p:nvSpPr>
          <p:cNvPr id="5" name="Footer Placeholder 4">
            <a:extLst>
              <a:ext uri="{FF2B5EF4-FFF2-40B4-BE49-F238E27FC236}">
                <a16:creationId xmlns:a16="http://schemas.microsoft.com/office/drawing/2014/main" id="{B8519A95-334E-1F4C-83DB-542ED9E616E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27F97E0-C421-2245-9D5D-D742FF849BB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AF40B-10DB-436E-9DED-FC9EE1501981}" type="slidenum">
              <a:rPr lang="en-US" smtClean="0"/>
              <a:t>‹#›</a:t>
            </a:fld>
            <a:endParaRPr lang="en-US" dirty="0"/>
          </a:p>
        </p:txBody>
      </p:sp>
      <p:pic>
        <p:nvPicPr>
          <p:cNvPr id="7" name="Picture 6">
            <a:extLst>
              <a:ext uri="{FF2B5EF4-FFF2-40B4-BE49-F238E27FC236}">
                <a16:creationId xmlns:a16="http://schemas.microsoft.com/office/drawing/2014/main" id="{0E8AB773-2D89-6346-AD8A-E7B98286A476}"/>
              </a:ext>
            </a:extLst>
          </p:cNvPr>
          <p:cNvPicPr/>
          <p:nvPr/>
        </p:nvPicPr>
        <p:blipFill>
          <a:blip r:embed="rId13">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pic>
        <p:nvPicPr>
          <p:cNvPr id="8" name="Picture 7">
            <a:extLst>
              <a:ext uri="{FF2B5EF4-FFF2-40B4-BE49-F238E27FC236}">
                <a16:creationId xmlns:a16="http://schemas.microsoft.com/office/drawing/2014/main" id="{0E8AB773-2D89-6346-AD8A-E7B98286A476}"/>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305812"/>
            <a:ext cx="609600" cy="552188"/>
          </a:xfrm>
          <a:prstGeom prst="rect">
            <a:avLst/>
          </a:prstGeom>
          <a:noFill/>
          <a:ln>
            <a:noFill/>
          </a:ln>
        </p:spPr>
      </p:pic>
    </p:spTree>
    <p:extLst>
      <p:ext uri="{BB962C8B-B14F-4D97-AF65-F5344CB8AC3E}">
        <p14:creationId xmlns:p14="http://schemas.microsoft.com/office/powerpoint/2010/main" val="34101099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descr="Skærmbillede 2018-02-09 kl. 10.38.5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57250"/>
            <a:ext cx="3496739" cy="5143500"/>
          </a:xfrm>
          <a:prstGeom prst="rect">
            <a:avLst/>
          </a:prstGeom>
        </p:spPr>
      </p:pic>
      <p:sp>
        <p:nvSpPr>
          <p:cNvPr id="6" name="Rektangel 5"/>
          <p:cNvSpPr/>
          <p:nvPr/>
        </p:nvSpPr>
        <p:spPr>
          <a:xfrm>
            <a:off x="4821522" y="4454667"/>
            <a:ext cx="3516860" cy="600164"/>
          </a:xfrm>
          <a:prstGeom prst="rect">
            <a:avLst/>
          </a:prstGeom>
        </p:spPr>
        <p:txBody>
          <a:bodyPr wrap="none">
            <a:spAutoFit/>
          </a:bodyPr>
          <a:lstStyle/>
          <a:p>
            <a:r>
              <a:rPr lang="en-US" sz="3300" dirty="0"/>
              <a:t>AN INTRODUCTION</a:t>
            </a:r>
            <a:endParaRPr lang="da-DK" sz="3300" dirty="0"/>
          </a:p>
        </p:txBody>
      </p:sp>
    </p:spTree>
    <p:extLst>
      <p:ext uri="{BB962C8B-B14F-4D97-AF65-F5344CB8AC3E}">
        <p14:creationId xmlns:p14="http://schemas.microsoft.com/office/powerpoint/2010/main" val="418280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C8E94-69D3-1049-85B5-4D41FF2F8E8C}"/>
              </a:ext>
            </a:extLst>
          </p:cNvPr>
          <p:cNvSpPr>
            <a:spLocks noGrp="1"/>
          </p:cNvSpPr>
          <p:nvPr>
            <p:ph type="title"/>
          </p:nvPr>
        </p:nvSpPr>
        <p:spPr/>
        <p:txBody>
          <a:bodyPr>
            <a:normAutofit fontScale="90000"/>
          </a:bodyPr>
          <a:lstStyle/>
          <a:p>
            <a:r>
              <a:rPr lang="en-US" dirty="0"/>
              <a:t>PART 1: Innovation, Design Methodology, and the Current Design Discourse</a:t>
            </a:r>
          </a:p>
        </p:txBody>
      </p:sp>
      <p:sp>
        <p:nvSpPr>
          <p:cNvPr id="3" name="Content Placeholder 2">
            <a:extLst>
              <a:ext uri="{FF2B5EF4-FFF2-40B4-BE49-F238E27FC236}">
                <a16:creationId xmlns:a16="http://schemas.microsoft.com/office/drawing/2014/main" id="{0E929DF0-8B9B-464E-A88B-7881E9641A1C}"/>
              </a:ext>
            </a:extLst>
          </p:cNvPr>
          <p:cNvSpPr>
            <a:spLocks noGrp="1"/>
          </p:cNvSpPr>
          <p:nvPr>
            <p:ph idx="1"/>
          </p:nvPr>
        </p:nvSpPr>
        <p:spPr>
          <a:xfrm>
            <a:off x="628650" y="2226469"/>
            <a:ext cx="8083235" cy="3263504"/>
          </a:xfrm>
        </p:spPr>
        <p:txBody>
          <a:bodyPr>
            <a:normAutofit/>
          </a:bodyPr>
          <a:lstStyle/>
          <a:p>
            <a:pPr marL="0" indent="0">
              <a:buNone/>
            </a:pPr>
            <a:r>
              <a:rPr lang="en-US" dirty="0"/>
              <a:t>INNOLITERACY takes its point of departure from the following takes on innovation:</a:t>
            </a:r>
          </a:p>
          <a:p>
            <a:pPr marL="0" indent="0">
              <a:buNone/>
            </a:pPr>
            <a:endParaRPr lang="en-US" sz="900" i="1" dirty="0"/>
          </a:p>
          <a:p>
            <a:pPr marL="0" indent="0">
              <a:buNone/>
            </a:pPr>
            <a:r>
              <a:rPr lang="en-GB" sz="1800" i="1" dirty="0"/>
              <a:t>Innovation means to create something new or improve something already existing</a:t>
            </a:r>
            <a:r>
              <a:rPr lang="en-GB" sz="1800" i="1"/>
              <a:t>,  by </a:t>
            </a:r>
            <a:r>
              <a:rPr lang="en-GB" sz="1800" i="1" dirty="0"/>
              <a:t>which the perceived or real value of the product, service, process or </a:t>
            </a:r>
            <a:r>
              <a:rPr lang="en-GB" sz="1800" i="1"/>
              <a:t>transaction     is </a:t>
            </a:r>
            <a:r>
              <a:rPr lang="en-GB" sz="1800" i="1" dirty="0"/>
              <a:t>higher than what was previously possible to deliver</a:t>
            </a:r>
            <a:r>
              <a:rPr lang="da-DK" sz="1800" dirty="0"/>
              <a:t> </a:t>
            </a:r>
            <a:endParaRPr lang="en-US" sz="1800" dirty="0"/>
          </a:p>
          <a:p>
            <a:pPr marL="0" indent="0">
              <a:buNone/>
            </a:pPr>
            <a:r>
              <a:rPr lang="en-GB" sz="1800" i="1" dirty="0"/>
              <a:t>Meaningful innovation is where a new or improved product or service, a new organisational or business model, or changed behaviour for the better as a whole contributes to a better experience for users and other stakeholders than any previously existing alternative.</a:t>
            </a:r>
            <a:endParaRPr lang="da-DK" sz="1800" i="1" dirty="0"/>
          </a:p>
        </p:txBody>
      </p:sp>
    </p:spTree>
    <p:extLst>
      <p:ext uri="{BB962C8B-B14F-4D97-AF65-F5344CB8AC3E}">
        <p14:creationId xmlns:p14="http://schemas.microsoft.com/office/powerpoint/2010/main" val="1599409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936BC-7384-B84C-8C04-EADF8D59C567}"/>
              </a:ext>
            </a:extLst>
          </p:cNvPr>
          <p:cNvSpPr>
            <a:spLocks noGrp="1"/>
          </p:cNvSpPr>
          <p:nvPr>
            <p:ph type="title"/>
          </p:nvPr>
        </p:nvSpPr>
        <p:spPr/>
        <p:txBody>
          <a:bodyPr/>
          <a:lstStyle/>
          <a:p>
            <a:r>
              <a:rPr lang="en-US" dirty="0"/>
              <a:t>Fundamental assumptions in the book </a:t>
            </a:r>
          </a:p>
        </p:txBody>
      </p:sp>
      <p:sp>
        <p:nvSpPr>
          <p:cNvPr id="3" name="Content Placeholder 2">
            <a:extLst>
              <a:ext uri="{FF2B5EF4-FFF2-40B4-BE49-F238E27FC236}">
                <a16:creationId xmlns:a16="http://schemas.microsoft.com/office/drawing/2014/main" id="{EE696D79-A523-4E4F-B9E9-0EB0D5623CC4}"/>
              </a:ext>
            </a:extLst>
          </p:cNvPr>
          <p:cNvSpPr>
            <a:spLocks noGrp="1"/>
          </p:cNvSpPr>
          <p:nvPr>
            <p:ph idx="1"/>
          </p:nvPr>
        </p:nvSpPr>
        <p:spPr>
          <a:xfrm>
            <a:off x="628650" y="2226469"/>
            <a:ext cx="8115342" cy="3263504"/>
          </a:xfrm>
        </p:spPr>
        <p:txBody>
          <a:bodyPr>
            <a:normAutofit/>
          </a:bodyPr>
          <a:lstStyle/>
          <a:p>
            <a:pPr marL="0" indent="0">
              <a:buNone/>
            </a:pPr>
            <a:r>
              <a:rPr lang="en-GB" dirty="0"/>
              <a:t>ON FRAMING</a:t>
            </a:r>
          </a:p>
          <a:p>
            <a:pPr marL="0" indent="0">
              <a:buNone/>
            </a:pPr>
            <a:endParaRPr lang="en-GB" sz="900" dirty="0"/>
          </a:p>
          <a:p>
            <a:pPr marL="0" indent="0">
              <a:buNone/>
            </a:pPr>
            <a:r>
              <a:rPr lang="en-GB" sz="1800" i="1" dirty="0"/>
              <a:t>If the problem is not precisely identified, it makes little sense to solve it.</a:t>
            </a:r>
          </a:p>
          <a:p>
            <a:pPr marL="0" indent="0">
              <a:buNone/>
            </a:pPr>
            <a:r>
              <a:rPr lang="en-GB" sz="1800" i="1" dirty="0"/>
              <a:t>We </a:t>
            </a:r>
            <a:r>
              <a:rPr lang="en-US" sz="1800" i="1" dirty="0"/>
              <a:t>spend most of our time and resources developing products and services that      no-one really wants or needs, on treating symptoms instead of solving problems,      on solving the most obvious and conspicuous elements of complex problems instead   of searching for the core of the problem, while in best case buying ourselves some temporary relief, and in worst case creating a bunch of new problems. </a:t>
            </a:r>
            <a:endParaRPr lang="da-DK" sz="1800" i="1" dirty="0"/>
          </a:p>
          <a:p>
            <a:pPr marL="0" indent="0">
              <a:buNone/>
            </a:pPr>
            <a:endParaRPr lang="da-DK" sz="1800" i="1" dirty="0"/>
          </a:p>
          <a:p>
            <a:endParaRPr lang="en-GB" sz="1800" i="1" dirty="0"/>
          </a:p>
        </p:txBody>
      </p:sp>
    </p:spTree>
    <p:extLst>
      <p:ext uri="{BB962C8B-B14F-4D97-AF65-F5344CB8AC3E}">
        <p14:creationId xmlns:p14="http://schemas.microsoft.com/office/powerpoint/2010/main" val="3883290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FDF4-D7F0-5543-9672-5D3C4C20F9D1}"/>
              </a:ext>
            </a:extLst>
          </p:cNvPr>
          <p:cNvSpPr>
            <a:spLocks noGrp="1"/>
          </p:cNvSpPr>
          <p:nvPr>
            <p:ph type="title"/>
          </p:nvPr>
        </p:nvSpPr>
        <p:spPr/>
        <p:txBody>
          <a:bodyPr/>
          <a:lstStyle/>
          <a:p>
            <a:r>
              <a:rPr lang="en-US" dirty="0"/>
              <a:t>Fundamental assumptions cont’d</a:t>
            </a:r>
          </a:p>
        </p:txBody>
      </p:sp>
      <p:sp>
        <p:nvSpPr>
          <p:cNvPr id="3" name="Content Placeholder 2">
            <a:extLst>
              <a:ext uri="{FF2B5EF4-FFF2-40B4-BE49-F238E27FC236}">
                <a16:creationId xmlns:a16="http://schemas.microsoft.com/office/drawing/2014/main" id="{28D0F57C-0C6B-B844-91E5-FD4FA38FD166}"/>
              </a:ext>
            </a:extLst>
          </p:cNvPr>
          <p:cNvSpPr>
            <a:spLocks noGrp="1"/>
          </p:cNvSpPr>
          <p:nvPr>
            <p:ph idx="1"/>
          </p:nvPr>
        </p:nvSpPr>
        <p:spPr/>
        <p:txBody>
          <a:bodyPr>
            <a:normAutofit/>
          </a:bodyPr>
          <a:lstStyle/>
          <a:p>
            <a:pPr marL="0" indent="0">
              <a:buNone/>
            </a:pPr>
            <a:r>
              <a:rPr lang="en-GB" dirty="0"/>
              <a:t>ON REFLECTION</a:t>
            </a:r>
          </a:p>
          <a:p>
            <a:endParaRPr lang="en-GB" sz="900" dirty="0"/>
          </a:p>
          <a:p>
            <a:pPr marL="0" indent="0">
              <a:buNone/>
            </a:pPr>
            <a:r>
              <a:rPr lang="en-GB" sz="1800" i="1" dirty="0"/>
              <a:t>We seem to be more eager to “address” what is immediately visible than to        take the time needed to make sure that we’re heading in the right direction.         We reach out for the most conspicuous problem – without being clear about       how it contributes to or fits into an overriding complex, strategy or objective.</a:t>
            </a:r>
            <a:r>
              <a:rPr lang="da-DK" sz="1800" i="1" dirty="0"/>
              <a:t> </a:t>
            </a:r>
          </a:p>
          <a:p>
            <a:pPr marL="0" indent="0">
              <a:buNone/>
            </a:pPr>
            <a:r>
              <a:rPr lang="en-GB" sz="1800" i="1" dirty="0"/>
              <a:t>One key to more meaningful innovation is </a:t>
            </a:r>
            <a:r>
              <a:rPr lang="da-DK" sz="1800" i="1" dirty="0"/>
              <a:t>to</a:t>
            </a:r>
            <a:r>
              <a:rPr lang="en-US" sz="1800" i="1" dirty="0"/>
              <a:t> </a:t>
            </a:r>
            <a:r>
              <a:rPr lang="da-DK" sz="1800" i="1" dirty="0"/>
              <a:t>allocate more</a:t>
            </a:r>
            <a:r>
              <a:rPr lang="en-GB" sz="1800" i="1" dirty="0"/>
              <a:t> time and space to reflect, and INNOLITERACY dedicates an entire section on how reflection can be used strategically.</a:t>
            </a:r>
            <a:endParaRPr lang="en-US" sz="1800" dirty="0"/>
          </a:p>
        </p:txBody>
      </p:sp>
    </p:spTree>
    <p:extLst>
      <p:ext uri="{BB962C8B-B14F-4D97-AF65-F5344CB8AC3E}">
        <p14:creationId xmlns:p14="http://schemas.microsoft.com/office/powerpoint/2010/main" val="75772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0F0E-E8C2-B345-B5C0-FC8D8CAEE7E3}"/>
              </a:ext>
            </a:extLst>
          </p:cNvPr>
          <p:cNvSpPr>
            <a:spLocks noGrp="1"/>
          </p:cNvSpPr>
          <p:nvPr>
            <p:ph type="title"/>
          </p:nvPr>
        </p:nvSpPr>
        <p:spPr/>
        <p:txBody>
          <a:bodyPr/>
          <a:lstStyle/>
          <a:p>
            <a:r>
              <a:rPr lang="en-US" dirty="0"/>
              <a:t>Composing a team for innovation</a:t>
            </a:r>
          </a:p>
        </p:txBody>
      </p:sp>
      <p:sp>
        <p:nvSpPr>
          <p:cNvPr id="3" name="Content Placeholder 2">
            <a:extLst>
              <a:ext uri="{FF2B5EF4-FFF2-40B4-BE49-F238E27FC236}">
                <a16:creationId xmlns:a16="http://schemas.microsoft.com/office/drawing/2014/main" id="{9C395004-FF9F-4947-9CF4-113C52B4B1F4}"/>
              </a:ext>
            </a:extLst>
          </p:cNvPr>
          <p:cNvSpPr>
            <a:spLocks noGrp="1"/>
          </p:cNvSpPr>
          <p:nvPr>
            <p:ph idx="1"/>
          </p:nvPr>
        </p:nvSpPr>
        <p:spPr/>
        <p:txBody>
          <a:bodyPr>
            <a:normAutofit/>
          </a:bodyPr>
          <a:lstStyle/>
          <a:p>
            <a:pPr marL="0" indent="0">
              <a:buNone/>
            </a:pPr>
            <a:r>
              <a:rPr lang="en-GB" dirty="0"/>
              <a:t>ON CREATIVITY AND CREATIVE MINDS</a:t>
            </a:r>
          </a:p>
          <a:p>
            <a:pPr marL="0" indent="0">
              <a:buNone/>
            </a:pPr>
            <a:endParaRPr lang="en-GB" sz="900" dirty="0"/>
          </a:p>
          <a:p>
            <a:pPr marL="0" indent="0">
              <a:buNone/>
            </a:pPr>
            <a:r>
              <a:rPr lang="en-GB" sz="1800" i="1" dirty="0"/>
              <a:t>If we really want a systemic approach to any given situation, and as many different interventions as possible, we need to balance the team with regard to diverse types of rational and cognitive understanding, diverse points of view and backgrounds.</a:t>
            </a:r>
            <a:endParaRPr lang="da-DK" sz="1800" i="1" dirty="0"/>
          </a:p>
        </p:txBody>
      </p:sp>
    </p:spTree>
    <p:extLst>
      <p:ext uri="{BB962C8B-B14F-4D97-AF65-F5344CB8AC3E}">
        <p14:creationId xmlns:p14="http://schemas.microsoft.com/office/powerpoint/2010/main" val="436255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53C62-74C2-0743-A1CC-270E5E93C8E0}"/>
              </a:ext>
            </a:extLst>
          </p:cNvPr>
          <p:cNvSpPr>
            <a:spLocks noGrp="1"/>
          </p:cNvSpPr>
          <p:nvPr>
            <p:ph type="title"/>
          </p:nvPr>
        </p:nvSpPr>
        <p:spPr/>
        <p:txBody>
          <a:bodyPr/>
          <a:lstStyle/>
          <a:p>
            <a:r>
              <a:rPr lang="en-US" dirty="0"/>
              <a:t>PART 2: Decisiveness and Reflection</a:t>
            </a:r>
          </a:p>
        </p:txBody>
      </p:sp>
      <p:sp>
        <p:nvSpPr>
          <p:cNvPr id="3" name="Content Placeholder 2">
            <a:extLst>
              <a:ext uri="{FF2B5EF4-FFF2-40B4-BE49-F238E27FC236}">
                <a16:creationId xmlns:a16="http://schemas.microsoft.com/office/drawing/2014/main" id="{6595E97F-9B3F-0348-B38E-E8A08000BC62}"/>
              </a:ext>
            </a:extLst>
          </p:cNvPr>
          <p:cNvSpPr>
            <a:spLocks noGrp="1"/>
          </p:cNvSpPr>
          <p:nvPr>
            <p:ph idx="1"/>
          </p:nvPr>
        </p:nvSpPr>
        <p:spPr/>
        <p:txBody>
          <a:bodyPr>
            <a:normAutofit/>
          </a:bodyPr>
          <a:lstStyle/>
          <a:p>
            <a:pPr marL="0" indent="0">
              <a:buNone/>
            </a:pPr>
            <a:r>
              <a:rPr lang="en-US" dirty="0"/>
              <a:t>ON BALANCING PERCEIVED EFFECTIVENESS AND SPEED ON ONE HAND AND TIME TO REFLECT ON THE OTHER:</a:t>
            </a:r>
          </a:p>
          <a:p>
            <a:pPr marL="0" indent="0">
              <a:buNone/>
            </a:pPr>
            <a:endParaRPr lang="en-GB" sz="1050" dirty="0"/>
          </a:p>
          <a:p>
            <a:pPr marL="0" indent="0">
              <a:buNone/>
            </a:pPr>
            <a:r>
              <a:rPr lang="en-GB" sz="1800" i="1" dirty="0"/>
              <a:t>We need a new paradigm with more reflection and more prudence, and at the same time more courage to fail and more consciousness around reading the weak signals. Far too many decisions are made – whether the situation craves it or not – hastily and on a feeble or faulty basis.</a:t>
            </a:r>
          </a:p>
          <a:p>
            <a:endParaRPr lang="en-GB" sz="900" b="1" i="1" dirty="0"/>
          </a:p>
          <a:p>
            <a:pPr marL="0" indent="0">
              <a:buNone/>
            </a:pPr>
            <a:endParaRPr lang="da-DK" sz="1950" i="1" dirty="0"/>
          </a:p>
          <a:p>
            <a:endParaRPr lang="da-DK" dirty="0"/>
          </a:p>
        </p:txBody>
      </p:sp>
    </p:spTree>
    <p:extLst>
      <p:ext uri="{BB962C8B-B14F-4D97-AF65-F5344CB8AC3E}">
        <p14:creationId xmlns:p14="http://schemas.microsoft.com/office/powerpoint/2010/main" val="2599146113"/>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P template - slide 1 and 2" id="{1D51F513-FBA1-6C42-BDD5-5EB97B482766}" vid="{F11F1CD1-20D3-DE40-85DE-BC57B01EF4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TotalTime>
  <Words>426</Words>
  <Application>Microsoft Macintosh PowerPoint</Application>
  <PresentationFormat>On-screen Show (4:3)</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Theme1</vt:lpstr>
      <vt:lpstr>PowerPoint Presentation</vt:lpstr>
      <vt:lpstr>PART 1: Innovation, Design Methodology, and the Current Design Discourse</vt:lpstr>
      <vt:lpstr>Fundamental assumptions in the book </vt:lpstr>
      <vt:lpstr>Fundamental assumptions cont’d</vt:lpstr>
      <vt:lpstr>Composing a team for innovation</vt:lpstr>
      <vt:lpstr>PART 2: Decisiveness and Reflection</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Kloppenborg</dc:creator>
  <cp:lastModifiedBy>Tim Kloppenborg</cp:lastModifiedBy>
  <cp:revision>2</cp:revision>
  <cp:lastPrinted>2018-04-25T21:00:45Z</cp:lastPrinted>
  <dcterms:created xsi:type="dcterms:W3CDTF">2018-06-21T14:34:02Z</dcterms:created>
  <dcterms:modified xsi:type="dcterms:W3CDTF">2018-06-21T14:38:20Z</dcterms:modified>
</cp:coreProperties>
</file>