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1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2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8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8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9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4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7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9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F8C7-E1D1-3A41-A35A-C44D0D50646E}" type="datetimeFigureOut">
              <a:rPr lang="en-US" smtClean="0"/>
              <a:t>7/3/18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B1B164-454C-914D-8CFF-23EC10A1D8C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F3A4-558A-B947-9A21-2ED945773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8118" y="1122363"/>
            <a:ext cx="532988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Projects Fail</a:t>
            </a:r>
            <a:br>
              <a:rPr lang="en-US" dirty="0"/>
            </a:br>
            <a:r>
              <a:rPr lang="en-US" sz="4000" dirty="0"/>
              <a:t>Nine Laws for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E3CDD-BFAC-7745-AD82-306E0404A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9078" y="4118873"/>
            <a:ext cx="5968313" cy="1655762"/>
          </a:xfrm>
        </p:spPr>
        <p:txBody>
          <a:bodyPr/>
          <a:lstStyle/>
          <a:p>
            <a:pPr algn="ctr"/>
            <a:r>
              <a:rPr lang="en-US" dirty="0"/>
              <a:t>A presentation based on – but not replacing (!) </a:t>
            </a:r>
            <a:r>
              <a:rPr lang="en-US" dirty="0">
                <a:solidFill>
                  <a:srgbClr val="FF0000"/>
                </a:solidFill>
              </a:rPr>
              <a:t>the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41FF6-F99E-9C46-A563-7554CFAE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7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0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8297-E0F3-9349-B97E-FE9738AD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Law 4</a:t>
            </a:r>
            <a:r>
              <a:rPr lang="en-US" dirty="0"/>
              <a:t>:  learn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B138-4C56-634B-82EA-4142E171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Man-made and natural laws govern your project; it is best to obey the former and it is impossible to break the latter. </a:t>
            </a:r>
          </a:p>
          <a:p>
            <a:r>
              <a:rPr lang="en-US" dirty="0"/>
              <a:t>Breaking rules through ignorance of them is dumb</a:t>
            </a:r>
            <a:r>
              <a:rPr lang="en-GB" dirty="0"/>
              <a:t> </a:t>
            </a:r>
          </a:p>
          <a:p>
            <a:r>
              <a:rPr lang="en-US" dirty="0"/>
              <a:t>Accidents are more expensive than avoidance.</a:t>
            </a:r>
          </a:p>
          <a:p>
            <a:r>
              <a:rPr lang="en-US" dirty="0"/>
              <a:t>Man-made rules differ in foreign parts – learn the rules AND how they are practiced.</a:t>
            </a:r>
            <a:r>
              <a:rPr lang="en-GB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9B0F-1333-144B-8724-4301ACF0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56649"/>
            <a:ext cx="9603275" cy="11833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Law 5</a:t>
            </a:r>
            <a:r>
              <a:rPr lang="en-US" dirty="0"/>
              <a:t>: Change is an inherent feature of any project;  if you don't manage change you will be the victim of it.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3BA2-473D-624F-9430-B2C4CA71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Do not let change within a project occur casually</a:t>
            </a:r>
            <a:r>
              <a:rPr lang="en-US" dirty="0"/>
              <a:t>: formalize the process.</a:t>
            </a:r>
            <a:r>
              <a:rPr lang="en-GB" dirty="0"/>
              <a:t> </a:t>
            </a:r>
          </a:p>
          <a:p>
            <a:r>
              <a:rPr lang="en-US" dirty="0"/>
              <a:t>Ensure that initiators of change know the implications </a:t>
            </a:r>
          </a:p>
          <a:p>
            <a:r>
              <a:rPr lang="en-US" dirty="0"/>
              <a:t>Change isn’t always bad.</a:t>
            </a:r>
          </a:p>
          <a:p>
            <a:r>
              <a:rPr lang="en-US" dirty="0"/>
              <a:t>Don’t assume planned events will happen– check while you have time to manage change.</a:t>
            </a:r>
            <a:r>
              <a:rPr lang="en-GB" dirty="0"/>
              <a:t> </a:t>
            </a:r>
          </a:p>
          <a:p>
            <a:r>
              <a:rPr lang="en-US" dirty="0"/>
              <a:t>Take control of meetings that discuss change with a </a:t>
            </a:r>
            <a:r>
              <a:rPr lang="en-US" u="sng" dirty="0"/>
              <a:t>relevant</a:t>
            </a:r>
            <a:r>
              <a:rPr lang="en-US" dirty="0"/>
              <a:t> agenda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297-005E-2042-BEFF-7591785B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Law 6</a:t>
            </a:r>
            <a:r>
              <a:rPr lang="en-US" dirty="0"/>
              <a:t>:  Nine women can't make a baby in one month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7061-6954-704C-B2CD-E009668AE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man-hour or woman-hour is not a standard unit, it’s an estimating convention.</a:t>
            </a:r>
          </a:p>
          <a:p>
            <a:r>
              <a:rPr lang="en-US" dirty="0"/>
              <a:t>There are physical processes that take as long as they take. </a:t>
            </a:r>
          </a:p>
          <a:p>
            <a:r>
              <a:rPr lang="en-US" dirty="0"/>
              <a:t>Increasing the number of people employed will proportionally increases the labor cost but, rarely reduce the task duration</a:t>
            </a:r>
            <a:r>
              <a:rPr lang="en-GB" dirty="0"/>
              <a:t>.</a:t>
            </a:r>
          </a:p>
          <a:p>
            <a:r>
              <a:rPr lang="en-US" dirty="0"/>
              <a:t>Bureaucratic processes are resistant to acceleration</a:t>
            </a:r>
            <a:r>
              <a:rPr lang="en-GB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9359-1F62-DC47-B383-6628C642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57020"/>
            <a:ext cx="9605635" cy="105930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Law 7</a:t>
            </a:r>
            <a:r>
              <a:rPr lang="en-US" sz="1800" dirty="0"/>
              <a:t>: A triangle illustrating the relationship between the constraints of time, quality and cost can be drawn for every project, the priority allocated to each constraint will be unique to that project - if any two are fixed the third will have to be a variable.</a:t>
            </a:r>
            <a:r>
              <a:rPr lang="en-GB" sz="1800" dirty="0"/>
              <a:t> </a:t>
            </a:r>
            <a:endParaRPr lang="en-US" sz="1800" dirty="0"/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E85BA98E-5DE3-0D45-8D45-822C1C6BF60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343275" y="1900238"/>
            <a:ext cx="5715000" cy="41005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99073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F9998-3FB0-BF4F-B280-8349AE46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Law 8</a:t>
            </a:r>
            <a:r>
              <a:rPr lang="en-US" sz="2800" dirty="0"/>
              <a:t>: Site is where the project finally goes right, or wrong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14AEA-0CE2-FD4F-9D07-799CE46D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Site</a:t>
            </a:r>
            <a:r>
              <a:rPr lang="en-US" dirty="0"/>
              <a:t> </a:t>
            </a:r>
            <a:r>
              <a:rPr lang="en-US" b="1" dirty="0"/>
              <a:t>management</a:t>
            </a:r>
            <a:r>
              <a:rPr lang="en-US" dirty="0"/>
              <a:t> requires an additional skill set.</a:t>
            </a:r>
          </a:p>
          <a:p>
            <a:r>
              <a:rPr lang="en-US" dirty="0"/>
              <a:t>Pre-project site surveys are vital but only if you send the right people.</a:t>
            </a:r>
          </a:p>
          <a:p>
            <a:r>
              <a:rPr lang="en-US" dirty="0"/>
              <a:t>In multi-disciplinary projects the role of ‘system integrator’ is a key contractual and site-based role</a:t>
            </a:r>
          </a:p>
          <a:p>
            <a:r>
              <a:rPr lang="en-US" dirty="0"/>
              <a:t>The snagging process is more difficult, and costly, when the specification is poor. </a:t>
            </a:r>
          </a:p>
        </p:txBody>
      </p:sp>
    </p:spTree>
    <p:extLst>
      <p:ext uri="{BB962C8B-B14F-4D97-AF65-F5344CB8AC3E}">
        <p14:creationId xmlns:p14="http://schemas.microsoft.com/office/powerpoint/2010/main" val="32770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2841-2023-554C-9F4F-24D84B0E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Law 9</a:t>
            </a:r>
            <a:r>
              <a:rPr lang="en-US" dirty="0"/>
              <a:t>: A project isn't finished until it's FINISHED.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C9CA-E40C-EE48-9F8E-59A3D011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project is not finished until the final documentation is delivered and the user trained.</a:t>
            </a:r>
          </a:p>
          <a:p>
            <a:r>
              <a:rPr lang="en-US" dirty="0"/>
              <a:t>The client has to defend against 'never quite finished'.</a:t>
            </a:r>
          </a:p>
          <a:p>
            <a:r>
              <a:rPr lang="en-US" dirty="0"/>
              <a:t>Projects can fail after apparent completion because they need maintenance. </a:t>
            </a:r>
          </a:p>
          <a:p>
            <a:r>
              <a:rPr lang="en-GB" dirty="0"/>
              <a:t>Don’t take profit from a Project before completion or use one project to bail out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D71A-0251-844F-B467-007964A4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 – about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1102-F41C-DF4A-BBCF-CF042A6D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98659"/>
          </a:xfrm>
        </p:spPr>
        <p:txBody>
          <a:bodyPr>
            <a:normAutofit fontScale="70000" lnSpcReduction="20000"/>
          </a:bodyPr>
          <a:lstStyle/>
          <a:p>
            <a:r>
              <a:rPr lang="en-GB" sz="3800" dirty="0"/>
              <a:t>”</a:t>
            </a:r>
            <a:r>
              <a:rPr lang="en-US" sz="3800" dirty="0"/>
              <a:t> </a:t>
            </a:r>
            <a:r>
              <a:rPr lang="en-GB" sz="3800" dirty="0"/>
              <a:t>The single biggest problem in </a:t>
            </a:r>
            <a:r>
              <a:rPr lang="en-GB" sz="3800" b="1" dirty="0"/>
              <a:t>communication</a:t>
            </a:r>
            <a:r>
              <a:rPr lang="en-GB" sz="3800" dirty="0"/>
              <a:t> is the illusion that it has taken place.” (</a:t>
            </a:r>
            <a:r>
              <a:rPr lang="en-GB" sz="2300" dirty="0"/>
              <a:t>Bernard Shaw</a:t>
            </a:r>
            <a:r>
              <a:rPr lang="en-GB" sz="3800" dirty="0"/>
              <a:t>)</a:t>
            </a:r>
          </a:p>
          <a:p>
            <a:r>
              <a:rPr lang="en-US" sz="3800" dirty="0"/>
              <a:t>Within a project there should be no informal, unrecorded, meeting.</a:t>
            </a:r>
            <a:r>
              <a:rPr lang="en-GB" sz="3800" dirty="0"/>
              <a:t> </a:t>
            </a:r>
            <a:endParaRPr lang="en-US" sz="3800" dirty="0"/>
          </a:p>
          <a:p>
            <a:r>
              <a:rPr lang="en-US" sz="3800" b="1" dirty="0"/>
              <a:t>Optimism Bias </a:t>
            </a:r>
            <a:r>
              <a:rPr lang="en-US" sz="3800" dirty="0"/>
              <a:t>in project proposals means telling lies to yourself. </a:t>
            </a:r>
          </a:p>
          <a:p>
            <a:r>
              <a:rPr lang="en-US" sz="3800" b="1" dirty="0"/>
              <a:t>Strategic Misrepresentation </a:t>
            </a:r>
            <a:r>
              <a:rPr lang="en-US" sz="3800" dirty="0"/>
              <a:t>means telling lies to others. Both lead to Project Failure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065D-0BE2-D845-9288-F38DB430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065D-5DB7-0447-A735-5559AD461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F094-B1E7-CB43-9928-1BFF8696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you can learn more from other peoples’ failure than from their success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3C88-DFA3-7540-B238-D97CC011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book teaches nine laws, which should be a set of mantras for every individual member of a project community </a:t>
            </a:r>
          </a:p>
          <a:p>
            <a:r>
              <a:rPr lang="en-US" dirty="0"/>
              <a:t>The project manager and everyone in the project community should understand the rules of avoiding failure</a:t>
            </a:r>
          </a:p>
          <a:p>
            <a:r>
              <a:rPr lang="en-US" dirty="0"/>
              <a:t>The book looks at examples of where breaking the laws lead to project failures.</a:t>
            </a:r>
          </a:p>
        </p:txBody>
      </p:sp>
    </p:spTree>
    <p:extLst>
      <p:ext uri="{BB962C8B-B14F-4D97-AF65-F5344CB8AC3E}">
        <p14:creationId xmlns:p14="http://schemas.microsoft.com/office/powerpoint/2010/main" val="24150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9010-CE8D-DA4E-9C5F-01D043D7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projects still fail?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3B24-A4E0-0F42-90EE-F9223094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Project Management tools are available to track expenditure and monitor the program and  formal project procedures exist for general and industry specific use.</a:t>
            </a:r>
          </a:p>
          <a:p>
            <a:r>
              <a:rPr lang="en-US" dirty="0"/>
              <a:t>When professional certification of project management and a huge variety of training is available.</a:t>
            </a:r>
          </a:p>
          <a:p>
            <a:r>
              <a:rPr lang="en-US" dirty="0"/>
              <a:t>When there are hundreds of books aimed at keeping projects on track?</a:t>
            </a:r>
          </a:p>
        </p:txBody>
      </p:sp>
    </p:spTree>
    <p:extLst>
      <p:ext uri="{BB962C8B-B14F-4D97-AF65-F5344CB8AC3E}">
        <p14:creationId xmlns:p14="http://schemas.microsoft.com/office/powerpoint/2010/main" val="237567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7B5D-B46D-B647-AECD-B27AE95E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55316"/>
          </a:xfrm>
        </p:spPr>
        <p:txBody>
          <a:bodyPr/>
          <a:lstStyle/>
          <a:p>
            <a:r>
              <a:rPr lang="en-US" dirty="0"/>
              <a:t>Projects still fail because: for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F594-FF83-DA4F-946B-74FC2B8C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management tools and processes will not save a project if the specification is flawed, or not understood. </a:t>
            </a:r>
          </a:p>
          <a:p>
            <a:r>
              <a:rPr lang="en-US" dirty="0"/>
              <a:t>A project will fail if there is neither sufficient funds or time or skills within the system to fulfill it.</a:t>
            </a:r>
          </a:p>
          <a:p>
            <a:r>
              <a:rPr lang="en-US" dirty="0"/>
              <a:t>If a significant stake-holder doesn’t understand the laws governing the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5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8C4E-20E0-634F-9B0A-EB45797F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is not </a:t>
            </a:r>
            <a:r>
              <a:rPr lang="en-US" u="sng" dirty="0"/>
              <a:t>solely</a:t>
            </a:r>
            <a:r>
              <a:rPr lang="en-US" dirty="0"/>
              <a:t> an industrial role – it just sounds like 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C780-5856-3C4A-BE39-11B8E981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through to domestic projects obey the same rules.</a:t>
            </a:r>
          </a:p>
          <a:p>
            <a:r>
              <a:rPr lang="en-US" dirty="0"/>
              <a:t>We are ALL project managers.</a:t>
            </a:r>
          </a:p>
          <a:p>
            <a:r>
              <a:rPr lang="en-US" dirty="0"/>
              <a:t>Projects can fail when one or more participants don’t understand the duties and responsibilities they have.</a:t>
            </a:r>
          </a:p>
          <a:p>
            <a:r>
              <a:rPr lang="en-US" dirty="0"/>
              <a:t> This book is not just for professional project managers; it’s for the whole community.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9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AA97-B7D8-CE4A-B634-5831C839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928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Law Zero: </a:t>
            </a:r>
            <a:r>
              <a:rPr lang="en-US" sz="3200" dirty="0"/>
              <a:t>No project should be allowed to proceed without a clear specification and acceptance criteria that are understood by all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59CED-686F-A443-8154-5FAE9D21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194"/>
            <a:ext cx="10515600" cy="4219371"/>
          </a:xfrm>
        </p:spPr>
        <p:txBody>
          <a:bodyPr>
            <a:normAutofit/>
          </a:bodyPr>
          <a:lstStyle/>
          <a:p>
            <a:r>
              <a:rPr lang="en-US" dirty="0"/>
              <a:t>Obvious? but the majority of project failures are caused by breaking this law.</a:t>
            </a:r>
          </a:p>
          <a:p>
            <a:r>
              <a:rPr lang="en-US" dirty="0"/>
              <a:t>EARLY EFFECTIVE communication because correction gets progressively more difficult and expensive.</a:t>
            </a:r>
          </a:p>
          <a:p>
            <a:r>
              <a:rPr lang="en-US" dirty="0"/>
              <a:t>IT projects are particularly vulnerable to failure under this law.</a:t>
            </a:r>
          </a:p>
          <a:p>
            <a:r>
              <a:rPr lang="en-US" dirty="0"/>
              <a:t>Thinking of </a:t>
            </a:r>
            <a:r>
              <a:rPr lang="en-US" b="1" dirty="0"/>
              <a:t>a suitable acceptance test </a:t>
            </a:r>
            <a:r>
              <a:rPr lang="en-US" dirty="0"/>
              <a:t>is a good starting point to a specification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D534-79B7-5544-91B1-7E61E56E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7380"/>
            <a:ext cx="9603275" cy="1322455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FF0000"/>
                </a:solidFill>
              </a:rPr>
              <a:t>Law 1</a:t>
            </a:r>
            <a:r>
              <a:rPr lang="en-US" sz="2900" dirty="0"/>
              <a:t>: Projects are all about money and the quality of the deliverable; like water both leak out through holes in the project’s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78E9-0080-AB43-B511-36A26FB0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more complex a project, the more it is liable to leak money and quality.</a:t>
            </a:r>
          </a:p>
          <a:p>
            <a:r>
              <a:rPr lang="en-US" dirty="0"/>
              <a:t>Novel projects can fail in novel ways.</a:t>
            </a:r>
          </a:p>
          <a:p>
            <a:r>
              <a:rPr lang="en-US" dirty="0"/>
              <a:t>Fine tune your ‘expenditure against budget’ feedback or money will leak before you notice.</a:t>
            </a:r>
          </a:p>
          <a:p>
            <a:r>
              <a:rPr lang="en-US" dirty="0"/>
              <a:t>A obsessive search for the lowest price creates a disastrous ‘race to the bottom’. </a:t>
            </a:r>
          </a:p>
        </p:txBody>
      </p:sp>
    </p:spTree>
    <p:extLst>
      <p:ext uri="{BB962C8B-B14F-4D97-AF65-F5344CB8AC3E}">
        <p14:creationId xmlns:p14="http://schemas.microsoft.com/office/powerpoint/2010/main" val="26311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C5AA-16E5-EC43-BF12-B9953FB9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Law 2</a:t>
            </a:r>
            <a:r>
              <a:rPr lang="en-US" sz="3200" dirty="0"/>
              <a:t>:  Paper is cheaper to change than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9E18-4474-034D-BFA6-E620617D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thrice, measure twice, cut once.</a:t>
            </a:r>
          </a:p>
          <a:p>
            <a:r>
              <a:rPr lang="en-US" dirty="0"/>
              <a:t>Take advice before taking an irreversible step. </a:t>
            </a:r>
          </a:p>
          <a:p>
            <a:r>
              <a:rPr lang="en-US" dirty="0"/>
              <a:t>The ‘paperless project’ is a myth in the real world, so discipline your filing.  </a:t>
            </a:r>
          </a:p>
          <a:p>
            <a:r>
              <a:rPr lang="en-US" dirty="0"/>
              <a:t>Chronic untidiness is a sign of incipient project failure. </a:t>
            </a:r>
          </a:p>
          <a:p>
            <a:r>
              <a:rPr lang="en-US" dirty="0"/>
              <a:t> The whole project team must work to the same version of the plan.</a:t>
            </a:r>
          </a:p>
        </p:txBody>
      </p:sp>
    </p:spTree>
    <p:extLst>
      <p:ext uri="{BB962C8B-B14F-4D97-AF65-F5344CB8AC3E}">
        <p14:creationId xmlns:p14="http://schemas.microsoft.com/office/powerpoint/2010/main" val="13658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BF44-5FCE-6349-8D20-7000150B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Law 3</a:t>
            </a:r>
            <a:r>
              <a:rPr lang="en-US" sz="3400" dirty="0"/>
              <a:t>: Sometimes the best solution to a problem is not to have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B6F6-932C-B34A-B0DE-95FED86A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get into projects you can’t get out of profitably.</a:t>
            </a:r>
          </a:p>
          <a:p>
            <a:r>
              <a:rPr lang="en-US" dirty="0"/>
              <a:t>Project teams, on both sides of a contract, have to be </a:t>
            </a:r>
            <a:r>
              <a:rPr lang="en-US" dirty="0">
                <a:solidFill>
                  <a:srgbClr val="FF0000"/>
                </a:solidFill>
              </a:rPr>
              <a:t>empowered to</a:t>
            </a:r>
            <a:r>
              <a:rPr lang="en-US" dirty="0"/>
              <a:t> solve, or </a:t>
            </a:r>
            <a:r>
              <a:rPr lang="en-US" dirty="0">
                <a:solidFill>
                  <a:srgbClr val="FF0000"/>
                </a:solidFill>
              </a:rPr>
              <a:t>avoid problems</a:t>
            </a:r>
            <a:r>
              <a:rPr lang="en-US" dirty="0"/>
              <a:t>. </a:t>
            </a:r>
          </a:p>
          <a:p>
            <a:r>
              <a:rPr lang="de-DE" dirty="0"/>
              <a:t>"Stop!  We need to change course".</a:t>
            </a:r>
          </a:p>
          <a:p>
            <a:r>
              <a:rPr lang="en-GB" dirty="0"/>
              <a:t>Beware of, and avoid, </a:t>
            </a:r>
            <a:r>
              <a:rPr lang="en-GB" b="1" dirty="0"/>
              <a:t>opposition</a:t>
            </a:r>
            <a:r>
              <a:rPr lang="en-GB" dirty="0"/>
              <a:t> to your project turning to </a:t>
            </a:r>
            <a:r>
              <a:rPr lang="en-GB" b="1" dirty="0"/>
              <a:t>outrag</a:t>
            </a:r>
            <a:r>
              <a:rPr lang="en-GB" dirty="0"/>
              <a:t>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{AAE73682-C0B4-764D-8CAE-221339C07DD2}tf10001119</Template>
  <TotalTime>4452</TotalTime>
  <Words>962</Words>
  <Application>Microsoft Macintosh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Why Projects Fail Nine Laws for Success</vt:lpstr>
      <vt:lpstr>Sometimes you can learn more from other peoples’ failure than from their success </vt:lpstr>
      <vt:lpstr>Why do projects still fail?</vt:lpstr>
      <vt:lpstr>Projects still fail because: for example:</vt:lpstr>
      <vt:lpstr>Project Management is not solely an industrial role – it just sounds like one!</vt:lpstr>
      <vt:lpstr>Law Zero: No project should be allowed to proceed without a clear specification and acceptance criteria that are understood by all participants</vt:lpstr>
      <vt:lpstr>Law 1: Projects are all about money and the quality of the deliverable; like water both leak out through holes in the project’s structure</vt:lpstr>
      <vt:lpstr>Law 2:  Paper is cheaper to change than concrete</vt:lpstr>
      <vt:lpstr>Law 3: Sometimes the best solution to a problem is not to have it</vt:lpstr>
      <vt:lpstr>Law 4:  learn the Rules</vt:lpstr>
      <vt:lpstr>Law 5: Change is an inherent feature of any project;  if you don't manage change you will be the victim of it. </vt:lpstr>
      <vt:lpstr>Law 6:  Nine women can't make a baby in one month </vt:lpstr>
      <vt:lpstr>Law 7: A triangle illustrating the relationship between the constraints of time, quality and cost can be drawn for every project, the priority allocated to each constraint will be unique to that project - if any two are fixed the third will have to be a variable. </vt:lpstr>
      <vt:lpstr>Law 8: Site is where the project finally goes right, or wrong </vt:lpstr>
      <vt:lpstr>Law 9: A project isn't finished until it's FINISHED. </vt:lpstr>
      <vt:lpstr>Finally – about communication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Projects Fail</dc:title>
  <dc:subject/>
  <dc:creator>Anthony Martyr</dc:creator>
  <cp:keywords/>
  <dc:description/>
  <cp:lastModifiedBy>Tim Kloppenborg</cp:lastModifiedBy>
  <cp:revision>66</cp:revision>
  <dcterms:created xsi:type="dcterms:W3CDTF">2018-04-06T08:27:08Z</dcterms:created>
  <dcterms:modified xsi:type="dcterms:W3CDTF">2018-07-03T12:24:53Z</dcterms:modified>
  <cp:category/>
</cp:coreProperties>
</file>