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39" autoAdjust="0"/>
    <p:restoredTop sz="94664" autoAdjust="0"/>
  </p:normalViewPr>
  <p:slideViewPr>
    <p:cSldViewPr>
      <p:cViewPr varScale="1">
        <p:scale>
          <a:sx n="91" d="100"/>
          <a:sy n="91" d="100"/>
        </p:scale>
        <p:origin x="192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199F9A0-AD5B-4907-B3F4-526B768F87C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29872-2C7D-47FC-BE9E-6089684E6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4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71D4E4A-F641-4D53-A994-63D5EAAA5E32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409AF5A-A784-48A9-B7BB-E2D3AED6B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9AF5A-A784-48A9-B7BB-E2D3AED6B0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04E18-8F00-CF4C-BBA3-3B6305FFA8B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16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645B-C96F-FD46-8851-B361CF943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E624D-7AB6-EB46-80F7-75DD24E97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68579-9855-E942-907D-60144604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9CA0-8CBC-CC4A-9C64-D7C98D63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68E80-0488-0B48-A0B3-AB22F58B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BD4681-5E57-BA49-830C-FEBBB55802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BD4681-5E57-BA49-830C-FEBBB558020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2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9E6EF-038D-724A-BCEC-5026B060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75E42-F655-3A42-820A-6D9B72B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2E506-F470-1545-B85F-64EC0B22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8FB79-9D5F-DF43-B2D9-E608D9AB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8C905-4293-1841-A8B6-9A64974C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1B501D-B59B-6D4C-BEEE-7C83D0BDE9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1B501D-B59B-6D4C-BEEE-7C83D0BDE97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03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29D3BD-63AC-374C-9128-9EF7BA9E0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1DF50-A364-C447-8054-849941486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40EA9-DDCB-E841-834D-6E9A7C0F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8CB9-9CC5-B744-8653-8792FA20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46F8A-E8CC-564D-9891-1F5B1BC3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BD264D-DFA0-7B4F-93ED-D4C7F84604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BD264D-DFA0-7B4F-93ED-D4C7F84604B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804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7C911-E9D0-A545-BEC8-C4FA4D7CF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1697-7875-3643-839A-8C3BD9F06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C883-5056-9C49-84DA-93F8948F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B791-FFDC-8C4F-8705-830B6E27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2F1A2-1558-3C4D-8612-53D221FB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9B64E4-EDA7-E443-8ACF-B749BF2297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B64E4-EDA7-E443-8ACF-B749BF22976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80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560E6-3501-7E46-9B2A-2B34F66F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F4D44-92AC-D34D-9273-99971B3C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EA757-580F-5348-9C10-F315E5FF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ECC1-9D0A-1044-ABFA-58095FFC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2C75A-0C93-3544-9AAF-12AC4136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EEC5B9-C1C1-1E4B-8982-47AE559846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EEC5B9-C1C1-1E4B-8982-47AE559846B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8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1F76-83B8-6946-B9F9-500D1ECD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F217F-391E-4C48-BB64-2FF3B1C6D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BA9A5-69B8-974E-AE93-8E8BE7DF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4E627-0392-854E-8170-BEF4866E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6FFA7-56CB-D74E-8A47-A6488D0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FD99F-98DA-7645-8B21-1F7DA809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FFE17F-3AF8-4C42-B77D-E673EB6CF5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60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DBDC-BD08-7B43-A90D-275F44A9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A6FC0-013A-314E-BF3E-2970DB95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4D70E-1F24-9B45-A033-62F416328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1F653-0ED2-BF48-9181-25F84E844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C611-7970-D741-A702-A574492F2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CCEB5-CED0-1342-A676-73054278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84E9D-876D-FE48-960E-3E193EDD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BA56B-DF45-4843-996B-AEB5D685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699D56-A178-E647-8E05-BE2E0CB602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699D56-A178-E647-8E05-BE2E0CB6027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67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FF9A9-DA33-2840-8A7F-B3C49C8B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D59D3-8BF4-1644-B002-2BB8F80F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B7B08-622D-6B49-8F6D-4A7EAE74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58F2D-BB32-4F43-9C72-8149EE7D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EC3A82-7AFA-0442-AC24-38BBC0284F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EC3A82-7AFA-0442-AC24-38BBC0284F5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998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B7BB01-934C-4741-8719-0443C93E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CBC75-4303-D543-A371-B34A0720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49B21-6EDC-784D-8BAB-000CD871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D4D77-6E78-0145-A88A-B2FF6C4D5E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5D4D77-6E78-0145-A88A-B2FF6C4D5E7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75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C0E8-453B-7E41-B3EF-7D40A4B9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0057A-EE65-7643-A46C-487C4D34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1A686-8735-8B4F-8301-D0B9F79B8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1668F-76E3-3840-AA6B-2DAFD8AA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0905-3D03-284F-B81D-D6AC9BDC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1CD29-EFD4-D44C-AABE-0C5BBBAA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9954A3-3F00-4F4F-80D7-D5F43E8EE4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9954A3-3F00-4F4F-80D7-D5F43E8EE4A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88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4E77-717A-8846-BF09-BD1DCFA2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79F7A-F539-BB42-AEE8-9FB6EDE0A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90203-C28F-6D4A-B9E0-8572F3CA1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063D3-48E9-6E4D-9A95-9CFD9F0B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C4F56-22CF-3843-9D07-CD724B4A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F0178-CF41-904B-958A-250B2541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874F53-322C-3945-B80B-701F9FA57A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874F53-322C-3945-B80B-701F9FA57A4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428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5">
                <a:lumMod val="20000"/>
                <a:lumOff val="80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83000">
              <a:schemeClr val="tx2">
                <a:lumMod val="20000"/>
                <a:lumOff val="80000"/>
              </a:schemeClr>
            </a:gs>
            <a:gs pos="92000">
              <a:schemeClr val="accent5">
                <a:lumMod val="20000"/>
                <a:lumOff val="80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EDFCF-352D-B14D-A4A6-3928830F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6B89B-D68E-DC4B-B5C9-F8F519F9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C17DA-CC8A-864C-BE6C-095F285DE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8CE9-DB40-46A6-9B16-CB650D7F4F95}" type="datetimeFigureOut">
              <a:rPr lang="en-US" smtClean="0"/>
              <a:t>7/11/18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19A95-334E-1F4C-83DB-542ED9E61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97E0-C421-2245-9D5D-D742FF849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AB773-2D89-6346-AD8A-E7B98286A476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8AB773-2D89-6346-AD8A-E7B98286A476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010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EA8B4F-69EA-3146-8363-BF4D004D4C13}"/>
              </a:ext>
            </a:extLst>
          </p:cNvPr>
          <p:cNvSpPr txBox="1"/>
          <p:nvPr/>
        </p:nvSpPr>
        <p:spPr>
          <a:xfrm>
            <a:off x="5101937" y="1927514"/>
            <a:ext cx="3023755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/>
              <a:t>Highlights </a:t>
            </a:r>
          </a:p>
          <a:p>
            <a:pPr algn="ctr"/>
            <a:r>
              <a:rPr lang="en-US" sz="3300" b="1" dirty="0"/>
              <a:t>for </a:t>
            </a:r>
          </a:p>
          <a:p>
            <a:pPr algn="ctr"/>
            <a:r>
              <a:rPr lang="en-US" sz="3300" b="1" dirty="0"/>
              <a:t>Readers</a:t>
            </a:r>
          </a:p>
          <a:p>
            <a:endParaRPr lang="en-US" sz="13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1B01CC-CD97-604D-A4A7-AD287595E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" y="0"/>
            <a:ext cx="4342228" cy="643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86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80FE-28C1-A74C-B22B-8D5893B34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Ch. 1: Implementing Strategy Through Portfolios and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34565-6A0F-8D42-92EF-3E4AE06BB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Executives set strategy</a:t>
            </a:r>
          </a:p>
          <a:p>
            <a:pPr>
              <a:lnSpc>
                <a:spcPct val="150000"/>
              </a:lnSpc>
            </a:pPr>
            <a:r>
              <a:rPr lang="en-US" dirty="0"/>
              <a:t>Managers implement strategy</a:t>
            </a:r>
          </a:p>
          <a:p>
            <a:pPr>
              <a:lnSpc>
                <a:spcPct val="150000"/>
              </a:lnSpc>
            </a:pPr>
            <a:r>
              <a:rPr lang="en-US" dirty="0"/>
              <a:t>Gaps often occur in execution</a:t>
            </a:r>
          </a:p>
        </p:txBody>
      </p:sp>
    </p:spTree>
    <p:extLst>
      <p:ext uri="{BB962C8B-B14F-4D97-AF65-F5344CB8AC3E}">
        <p14:creationId xmlns:p14="http://schemas.microsoft.com/office/powerpoint/2010/main" val="268209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1B36E-1208-0E46-B195-CBEBB26F2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C3B63-043D-F746-B1C2-68113F8FD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Competing objectives depending on organizational level, time horizon, or department</a:t>
            </a:r>
          </a:p>
          <a:p>
            <a:r>
              <a:rPr lang="en-US" dirty="0"/>
              <a:t>Projects as universal vehicles, project leadership roles, measuring project success</a:t>
            </a:r>
          </a:p>
          <a:p>
            <a:r>
              <a:rPr lang="en-US" dirty="0"/>
              <a:t>The need for standards</a:t>
            </a:r>
          </a:p>
        </p:txBody>
      </p:sp>
    </p:spTree>
    <p:extLst>
      <p:ext uri="{BB962C8B-B14F-4D97-AF65-F5344CB8AC3E}">
        <p14:creationId xmlns:p14="http://schemas.microsoft.com/office/powerpoint/2010/main" val="202519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7270A2-FD12-9346-88EB-C93EDC55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445" y="1730087"/>
            <a:ext cx="7114306" cy="35571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E68752-E2F1-1448-BCD5-40BC487123A0}"/>
              </a:ext>
            </a:extLst>
          </p:cNvPr>
          <p:cNvSpPr txBox="1"/>
          <p:nvPr/>
        </p:nvSpPr>
        <p:spPr>
          <a:xfrm>
            <a:off x="1246909" y="1023505"/>
            <a:ext cx="6151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Overview of Remaining Chapters</a:t>
            </a:r>
          </a:p>
        </p:txBody>
      </p:sp>
    </p:spTree>
    <p:extLst>
      <p:ext uri="{BB962C8B-B14F-4D97-AF65-F5344CB8AC3E}">
        <p14:creationId xmlns:p14="http://schemas.microsoft.com/office/powerpoint/2010/main" val="217124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7239-387E-6740-BF85-42B3F7AD0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Ch. 2: Managing a Portfolio to Implement Strategy: A Leadership Team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663A5-102A-AF4B-89FD-5C7EBD9A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3565"/>
            <a:ext cx="7886700" cy="32635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 purpose of this chapter is to provide guidance for all executives on how to: </a:t>
            </a:r>
          </a:p>
          <a:p>
            <a:pPr>
              <a:lnSpc>
                <a:spcPct val="100000"/>
              </a:lnSpc>
            </a:pPr>
            <a:r>
              <a:rPr lang="en-US" dirty="0"/>
              <a:t>identify, </a:t>
            </a:r>
          </a:p>
          <a:p>
            <a:pPr>
              <a:lnSpc>
                <a:spcPct val="100000"/>
              </a:lnSpc>
            </a:pPr>
            <a:r>
              <a:rPr lang="en-US" dirty="0"/>
              <a:t>select, </a:t>
            </a:r>
          </a:p>
          <a:p>
            <a:pPr>
              <a:lnSpc>
                <a:spcPct val="100000"/>
              </a:lnSpc>
            </a:pPr>
            <a:r>
              <a:rPr lang="en-US" dirty="0"/>
              <a:t>prioritize, </a:t>
            </a:r>
          </a:p>
          <a:p>
            <a:pPr>
              <a:lnSpc>
                <a:spcPct val="100000"/>
              </a:lnSpc>
            </a:pPr>
            <a:r>
              <a:rPr lang="en-US" dirty="0"/>
              <a:t>resource and </a:t>
            </a:r>
          </a:p>
          <a:p>
            <a:pPr>
              <a:lnSpc>
                <a:spcPct val="100000"/>
              </a:lnSpc>
            </a:pPr>
            <a:r>
              <a:rPr lang="en-US" dirty="0"/>
              <a:t>govern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a portfolio of projects that will best help you achieve your goals.</a:t>
            </a:r>
          </a:p>
        </p:txBody>
      </p:sp>
    </p:spTree>
    <p:extLst>
      <p:ext uri="{BB962C8B-B14F-4D97-AF65-F5344CB8AC3E}">
        <p14:creationId xmlns:p14="http://schemas.microsoft.com/office/powerpoint/2010/main" val="414974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4854D-4D1F-C346-A707-226CA48AB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Identifying, Selecting, and Prioritizing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14B46-99BF-954B-88EB-EDA09FC9E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Executives determine and communicate selection criteria</a:t>
            </a:r>
          </a:p>
          <a:p>
            <a:pPr>
              <a:lnSpc>
                <a:spcPct val="150000"/>
              </a:lnSpc>
            </a:pPr>
            <a:r>
              <a:rPr lang="en-US" dirty="0"/>
              <a:t>Everyone proposes potential projects</a:t>
            </a:r>
          </a:p>
          <a:p>
            <a:pPr>
              <a:lnSpc>
                <a:spcPct val="150000"/>
              </a:lnSpc>
            </a:pPr>
            <a:r>
              <a:rPr lang="en-US" dirty="0"/>
              <a:t>Executive team rates projects on each criterion</a:t>
            </a:r>
          </a:p>
          <a:p>
            <a:pPr>
              <a:lnSpc>
                <a:spcPct val="150000"/>
              </a:lnSpc>
            </a:pPr>
            <a:r>
              <a:rPr lang="en-US" dirty="0"/>
              <a:t>“Must do” and top rated projects are selected first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0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9AAFB-FD70-ED4C-8EAD-A289009B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Resourcing and Governing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98A33-E6E3-9245-A210-6BA158677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Selected project have key resources assigned</a:t>
            </a:r>
          </a:p>
          <a:p>
            <a:pPr>
              <a:lnSpc>
                <a:spcPct val="150000"/>
              </a:lnSpc>
            </a:pPr>
            <a:r>
              <a:rPr lang="en-US" dirty="0"/>
              <a:t>Once key resources are fully loaded, no more projects are selected</a:t>
            </a:r>
          </a:p>
          <a:p>
            <a:pPr>
              <a:lnSpc>
                <a:spcPct val="150000"/>
              </a:lnSpc>
            </a:pPr>
            <a:r>
              <a:rPr lang="en-US" dirty="0"/>
              <a:t>Each resourced project is chartered</a:t>
            </a:r>
          </a:p>
          <a:p>
            <a:pPr>
              <a:lnSpc>
                <a:spcPct val="150000"/>
              </a:lnSpc>
            </a:pPr>
            <a:r>
              <a:rPr lang="en-US" dirty="0"/>
              <a:t>Executives govern lightly by considering vital signs at key milestones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64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F97D4-A384-8B4E-B46C-72C91BAEA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6CFEF-D29D-7A40-8BFE-BA3EAF7AF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Managers need to articulate in proposals how each project will help achieve organizational goals</a:t>
            </a:r>
          </a:p>
          <a:p>
            <a:r>
              <a:rPr lang="en-US" dirty="0"/>
              <a:t>Executives need to explicitly rate each project on each previously defined criteria</a:t>
            </a:r>
          </a:p>
          <a:p>
            <a:r>
              <a:rPr lang="en-US" dirty="0"/>
              <a:t>Managers report on key project vital signs to executives at agreed to milestones</a:t>
            </a:r>
          </a:p>
        </p:txBody>
      </p:sp>
    </p:spTree>
    <p:extLst>
      <p:ext uri="{BB962C8B-B14F-4D97-AF65-F5344CB8AC3E}">
        <p14:creationId xmlns:p14="http://schemas.microsoft.com/office/powerpoint/2010/main" val="177303836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P template - slide 1 and 2" id="{1D51F513-FBA1-6C42-BDD5-5EB97B482766}" vid="{F11F1CD1-20D3-DE40-85DE-BC57B01EF4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</TotalTime>
  <Words>228</Words>
  <Application>Microsoft Macintosh PowerPoint</Application>
  <PresentationFormat>On-screen Show (4:3)</PresentationFormat>
  <Paragraphs>36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Theme1</vt:lpstr>
      <vt:lpstr>PowerPoint Presentation</vt:lpstr>
      <vt:lpstr>Ch. 1: Implementing Strategy Through Portfolios and Projects</vt:lpstr>
      <vt:lpstr>Chapter 1 Challenges</vt:lpstr>
      <vt:lpstr>PowerPoint Presentation</vt:lpstr>
      <vt:lpstr>Ch. 2: Managing a Portfolio to Implement Strategy: A Leadership Team Role</vt:lpstr>
      <vt:lpstr>Identifying, Selecting, and Prioritizing Projects</vt:lpstr>
      <vt:lpstr>Resourcing and Governing Projects</vt:lpstr>
      <vt:lpstr>Chapter 2 Takeaways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Kloppenborg</dc:creator>
  <cp:lastModifiedBy>Tim Kloppenborg</cp:lastModifiedBy>
  <cp:revision>3</cp:revision>
  <cp:lastPrinted>2018-04-25T21:00:45Z</cp:lastPrinted>
  <dcterms:created xsi:type="dcterms:W3CDTF">2018-06-20T16:57:14Z</dcterms:created>
  <dcterms:modified xsi:type="dcterms:W3CDTF">2018-07-11T17:27:59Z</dcterms:modified>
</cp:coreProperties>
</file>