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04" r:id="rId2"/>
    <p:sldId id="305" r:id="rId3"/>
    <p:sldId id="264" r:id="rId4"/>
    <p:sldId id="259" r:id="rId5"/>
    <p:sldId id="265" r:id="rId6"/>
    <p:sldId id="260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4" autoAdjust="0"/>
  </p:normalViewPr>
  <p:slideViewPr>
    <p:cSldViewPr>
      <p:cViewPr varScale="1">
        <p:scale>
          <a:sx n="94" d="100"/>
          <a:sy n="94" d="100"/>
        </p:scale>
        <p:origin x="10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0199F9A0-AD5B-4907-B3F4-526B768F87C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7129872-2C7D-47FC-BE9E-6089684E6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146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71D4E4A-F641-4D53-A994-63D5EAAA5E32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1409AF5A-A784-48A9-B7BB-E2D3AED6B0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05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9645B-C96F-FD46-8851-B361CF943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AE624D-7AB6-EB46-80F7-75DD24E97A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68579-9855-E942-907D-60144604A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29CA0-8CBC-CC4A-9C64-D7C98D631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68E80-0488-0B48-A0B3-AB22F58BA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BD4681-5E57-BA49-830C-FEBBB5580203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224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9E6EF-038D-724A-BCEC-5026B060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D75E42-F655-3A42-820A-6D9B72B90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2E506-F470-1545-B85F-64EC0B227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8FB79-9D5F-DF43-B2D9-E608D9AB5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8C905-4293-1841-A8B6-9A64974CC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1B501D-B59B-6D4C-BEEE-7C83D0BDE972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603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29D3BD-63AC-374C-9128-9EF7BA9E0B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1DF50-A364-C447-8054-849941486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40EA9-DDCB-E841-834D-6E9A7C0FE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18CB9-9CC5-B744-8653-8792FA20D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46F8A-E8CC-564D-9891-1F5B1BC3B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BD264D-DFA0-7B4F-93ED-D4C7F84604BF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8045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7C911-E9D0-A545-BEC8-C4FA4D7CF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31697-7875-3643-839A-8C3BD9F06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4C883-5056-9C49-84DA-93F8948F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BB791-FFDC-8C4F-8705-830B6E27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2F1A2-1558-3C4D-8612-53D221FB7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9B64E4-EDA7-E443-8ACF-B749BF22976C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880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560E6-3501-7E46-9B2A-2B34F66F7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F4D44-92AC-D34D-9273-99971B3CC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EA757-580F-5348-9C10-F315E5FFB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AECC1-9D0A-1044-ABFA-58095FFCA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2C75A-0C93-3544-9AAF-12AC41361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3EEC5B9-C1C1-1E4B-8982-47AE559846BA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780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91F76-83B8-6946-B9F9-500D1ECD9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F217F-391E-4C48-BB64-2FF3B1C6DB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BA9A5-69B8-974E-AE93-8E8BE7DF2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4E627-0392-854E-8170-BEF4866E7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56FFA7-56CB-D74E-8A47-A6488D010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FD99F-98DA-7645-8B21-1F7DA8091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FFE17F-3AF8-4C42-B77D-E673EB6CF5D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2607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1DBDC-BD08-7B43-A90D-275F44A92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A6FC0-013A-314E-BF3E-2970DB95E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4D70E-1F24-9B45-A033-62F416328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41F653-0ED2-BF48-9181-25F84E844D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84C611-7970-D741-A702-A574492F2B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6CCEB5-CED0-1342-A676-730542780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784E9D-876D-FE48-960E-3E193EDDE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CBA56B-DF45-4843-996B-AEB5D685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B699D56-A178-E647-8E05-BE2E0CB6027C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567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FF9A9-DA33-2840-8A7F-B3C49C8BA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3D59D3-8BF4-1644-B002-2BB8F80F5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AB7B08-622D-6B49-8F6D-4A7EAE748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C58F2D-BB32-4F43-9C72-8149EE7D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EC3A82-7AFA-0442-AC24-38BBC0284F5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998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B7BB01-934C-4741-8719-0443C93EE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CBC75-4303-D543-A371-B34A07200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49B21-6EDC-784D-8BAB-000CD871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5D4D77-6E78-0145-A88A-B2FF6C4D5E73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175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5C0E8-453B-7E41-B3EF-7D40A4B9B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0057A-EE65-7643-A46C-487C4D34A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A1A686-8735-8B4F-8301-D0B9F79B8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1668F-76E3-3840-AA6B-2DAFD8AA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E0905-3D03-284F-B81D-D6AC9BDC7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1CD29-EFD4-D44C-AABE-0C5BBBAA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A9954A3-3F00-4F4F-80D7-D5F43E8EE4AD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488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44E77-717A-8846-BF09-BD1DCFA23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479F7A-F539-BB42-AEE8-9FB6EDE0A5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90203-C28F-6D4A-B9E0-8572F3CA1A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6063D3-48E9-6E4D-9A95-9CFD9F0BC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C4F56-22CF-3843-9D07-CD724B4AA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F0178-CF41-904B-958A-250B25415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5874F53-322C-3945-B80B-701F9FA57A45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428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9000">
              <a:schemeClr val="accent5">
                <a:lumMod val="20000"/>
                <a:lumOff val="80000"/>
              </a:schemeClr>
            </a:gs>
            <a:gs pos="84000">
              <a:schemeClr val="accent1">
                <a:lumMod val="45000"/>
                <a:lumOff val="55000"/>
              </a:schemeClr>
            </a:gs>
            <a:gs pos="83000">
              <a:schemeClr val="tx2">
                <a:lumMod val="20000"/>
                <a:lumOff val="80000"/>
              </a:schemeClr>
            </a:gs>
            <a:gs pos="92000">
              <a:schemeClr val="accent5">
                <a:lumMod val="20000"/>
                <a:lumOff val="80000"/>
              </a:schemeClr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7EDFCF-352D-B14D-A4A6-3928830F6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6B89B-D68E-DC4B-B5C9-F8F519F98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C17DA-CC8A-864C-BE6C-095F285DE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19A95-334E-1F4C-83DB-542ED9E616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F97E0-C421-2245-9D5D-D742FF849B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8AB773-2D89-6346-AD8A-E7B98286A476}"/>
              </a:ext>
            </a:extLst>
          </p:cNvPr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0109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219200"/>
            <a:ext cx="2900892" cy="4351338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457200"/>
            <a:ext cx="4038600" cy="5668963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Highlights</a:t>
            </a:r>
          </a:p>
          <a:p>
            <a:pPr marL="0" indent="0" algn="ctr">
              <a:buNone/>
            </a:pPr>
            <a:r>
              <a:rPr lang="en-US" sz="4400" b="1" dirty="0"/>
              <a:t>For</a:t>
            </a:r>
          </a:p>
          <a:p>
            <a:pPr marL="0" indent="0" algn="ctr">
              <a:buNone/>
            </a:pPr>
            <a:r>
              <a:rPr lang="en-US" sz="4400" b="1" dirty="0"/>
              <a:t>Readers</a:t>
            </a:r>
          </a:p>
        </p:txBody>
      </p:sp>
    </p:spTree>
    <p:extLst>
      <p:ext uri="{BB962C8B-B14F-4D97-AF65-F5344CB8AC3E}">
        <p14:creationId xmlns:p14="http://schemas.microsoft.com/office/powerpoint/2010/main" val="494975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Encourages Investment in </a:t>
            </a:r>
            <a:br>
              <a:rPr lang="en-US" dirty="0"/>
            </a:br>
            <a:r>
              <a:rPr lang="en-US" dirty="0"/>
              <a:t>Project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Research shows executive sponsorship engagement can help keep project management value forefront in senior management’s mind to encourage sustained investment</a:t>
            </a:r>
          </a:p>
          <a:p>
            <a:pPr lvl="1"/>
            <a:r>
              <a:rPr lang="en-US" dirty="0"/>
              <a:t>Research results summary shared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46741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Summary Executive Sponsorship Matters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visibility to key projects to ensure alignment with strategic goals and encourage allocation of necessary resources</a:t>
            </a:r>
          </a:p>
          <a:p>
            <a:r>
              <a:rPr lang="en-US" dirty="0"/>
              <a:t>Offers mechanism for developing leadership skills in executives and future leaders </a:t>
            </a:r>
          </a:p>
          <a:p>
            <a:r>
              <a:rPr lang="en-US" dirty="0"/>
              <a:t>Encourages investment in project management</a:t>
            </a:r>
          </a:p>
        </p:txBody>
      </p:sp>
    </p:spTree>
    <p:extLst>
      <p:ext uri="{BB962C8B-B14F-4D97-AF65-F5344CB8AC3E}">
        <p14:creationId xmlns:p14="http://schemas.microsoft.com/office/powerpoint/2010/main" val="2115589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Ch. 1: Approach to Improving Executive Project Sponsorship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Defines executive project sponsor and executive project sponsorship</a:t>
            </a:r>
          </a:p>
          <a:p>
            <a:r>
              <a:rPr lang="en-US" dirty="0"/>
              <a:t>Covered in Chapter 1</a:t>
            </a:r>
          </a:p>
          <a:p>
            <a:pPr lvl="1"/>
            <a:r>
              <a:rPr lang="en-US" dirty="0"/>
              <a:t>Holistic approach for building improvement plan</a:t>
            </a:r>
          </a:p>
          <a:p>
            <a:pPr lvl="1"/>
            <a:r>
              <a:rPr lang="en-US" dirty="0"/>
              <a:t>Evolution of role from ancient to modern thinking </a:t>
            </a:r>
          </a:p>
          <a:p>
            <a:pPr lvl="1"/>
            <a:r>
              <a:rPr lang="en-US" dirty="0"/>
              <a:t>Organization must tailor its approach</a:t>
            </a:r>
          </a:p>
          <a:p>
            <a:pPr lvl="1"/>
            <a:r>
              <a:rPr lang="en-US" dirty="0"/>
              <a:t>Chapter overviews</a:t>
            </a:r>
          </a:p>
        </p:txBody>
      </p:sp>
    </p:spTree>
    <p:extLst>
      <p:ext uri="{BB962C8B-B14F-4D97-AF65-F5344CB8AC3E}">
        <p14:creationId xmlns:p14="http://schemas.microsoft.com/office/powerpoint/2010/main" val="2302537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Book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Looks holistically at linkages and interdependencies between components of sponsorship program and organization as a whole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Written from executive, tactical, strategic, and operational viewpoints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900" dirty="0"/>
              <a:t>Each chapter ends </a:t>
            </a:r>
          </a:p>
          <a:p>
            <a:pPr lvl="1"/>
            <a:r>
              <a:rPr lang="en-US" dirty="0"/>
              <a:t>Discussion questions</a:t>
            </a:r>
          </a:p>
          <a:p>
            <a:pPr lvl="1"/>
            <a:r>
              <a:rPr lang="en-US" dirty="0"/>
              <a:t>Considerations for project management offices and project managers</a:t>
            </a:r>
          </a:p>
        </p:txBody>
      </p:sp>
    </p:spTree>
    <p:extLst>
      <p:ext uri="{BB962C8B-B14F-4D97-AF65-F5344CB8AC3E}">
        <p14:creationId xmlns:p14="http://schemas.microsoft.com/office/powerpoint/2010/main" val="287053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Evolution of Executive Sponsorship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Traces the evolution from ancient to modern thinking about sponsor roles and responsibilities</a:t>
            </a:r>
          </a:p>
          <a:p>
            <a:pPr lvl="1"/>
            <a:r>
              <a:rPr lang="en-US" dirty="0"/>
              <a:t>Origins of executive sponsorship</a:t>
            </a:r>
          </a:p>
          <a:p>
            <a:pPr lvl="1"/>
            <a:r>
              <a:rPr lang="en-US" dirty="0"/>
              <a:t>Modern conceptualization of the role</a:t>
            </a:r>
          </a:p>
          <a:p>
            <a:pPr lvl="1"/>
            <a:r>
              <a:rPr lang="en-US" dirty="0"/>
              <a:t>Current thinking on roles and responsibilities</a:t>
            </a:r>
          </a:p>
          <a:p>
            <a:pPr lvl="2"/>
            <a:r>
              <a:rPr lang="en-US" dirty="0"/>
              <a:t>GAPPS (Global Alliance for Project Performance Standards)¹</a:t>
            </a:r>
          </a:p>
          <a:p>
            <a:pPr lvl="1"/>
            <a:r>
              <a:rPr lang="en-US" dirty="0"/>
              <a:t>Today’s expectations for sponsors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069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An Organization Must Tailor Its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no right or wrong way to implement </a:t>
            </a:r>
          </a:p>
          <a:p>
            <a:r>
              <a:rPr lang="en-US" dirty="0"/>
              <a:t>Environmental factors must be considered </a:t>
            </a:r>
          </a:p>
          <a:p>
            <a:r>
              <a:rPr lang="en-US" dirty="0"/>
              <a:t>Build support for this role early </a:t>
            </a:r>
          </a:p>
          <a:p>
            <a:r>
              <a:rPr lang="en-US" dirty="0"/>
              <a:t>Secret lies in not overcomplicating</a:t>
            </a:r>
          </a:p>
          <a:p>
            <a:r>
              <a:rPr lang="en-US" dirty="0"/>
              <a:t>5-step assessment process provides framework for building and improving a successful program</a:t>
            </a:r>
          </a:p>
        </p:txBody>
      </p:sp>
    </p:spTree>
    <p:extLst>
      <p:ext uri="{BB962C8B-B14F-4D97-AF65-F5344CB8AC3E}">
        <p14:creationId xmlns:p14="http://schemas.microsoft.com/office/powerpoint/2010/main" val="1705523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Overview of Chapters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 Executive sponsorship matters</a:t>
            </a:r>
          </a:p>
          <a:p>
            <a:pPr marL="0" indent="0">
              <a:buNone/>
            </a:pPr>
            <a:r>
              <a:rPr lang="en-US" dirty="0"/>
              <a:t>3.  Cultural influences on executive sponsorship</a:t>
            </a:r>
          </a:p>
          <a:p>
            <a:pPr marL="0" indent="0">
              <a:buNone/>
            </a:pPr>
            <a:r>
              <a:rPr lang="en-US" dirty="0"/>
              <a:t>4.  Importance of project management standards</a:t>
            </a:r>
          </a:p>
          <a:p>
            <a:pPr marL="0" indent="0">
              <a:buNone/>
            </a:pPr>
            <a:r>
              <a:rPr lang="en-US" dirty="0"/>
              <a:t>5.  Desirable executive sponsor characteristics</a:t>
            </a:r>
          </a:p>
          <a:p>
            <a:pPr marL="0" indent="0">
              <a:buNone/>
            </a:pPr>
            <a:r>
              <a:rPr lang="en-US" dirty="0"/>
              <a:t>6.  Sponsor readiness</a:t>
            </a:r>
          </a:p>
          <a:p>
            <a:pPr marL="0" indent="0">
              <a:buNone/>
            </a:pPr>
            <a:r>
              <a:rPr lang="en-US" dirty="0"/>
              <a:t>7.  Roadmap to organizational preparedness</a:t>
            </a:r>
          </a:p>
          <a:p>
            <a:pPr marL="0" indent="0">
              <a:buNone/>
            </a:pPr>
            <a:r>
              <a:rPr lang="en-US" dirty="0"/>
              <a:t>8.  A plan to enhance executive sponsorship</a:t>
            </a:r>
          </a:p>
          <a:p>
            <a:pPr marL="0" indent="0">
              <a:buNone/>
            </a:pPr>
            <a:r>
              <a:rPr lang="en-US" dirty="0"/>
              <a:t>9.  Summary</a:t>
            </a:r>
          </a:p>
        </p:txBody>
      </p:sp>
    </p:spTree>
    <p:extLst>
      <p:ext uri="{BB962C8B-B14F-4D97-AF65-F5344CB8AC3E}">
        <p14:creationId xmlns:p14="http://schemas.microsoft.com/office/powerpoint/2010/main" val="161827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Ch. 2: Executive Sponsorship Matters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Explains the importance of executive sponsorship and how executive sponsorship improvement programs increase the chances of project success</a:t>
            </a:r>
          </a:p>
          <a:p>
            <a:r>
              <a:rPr lang="en-US" dirty="0"/>
              <a:t>Covered in Chapter 2:</a:t>
            </a:r>
          </a:p>
          <a:p>
            <a:pPr lvl="1"/>
            <a:r>
              <a:rPr lang="en-US" dirty="0"/>
              <a:t>Executive sponsors improve project visibility</a:t>
            </a:r>
          </a:p>
          <a:p>
            <a:pPr lvl="1"/>
            <a:r>
              <a:rPr lang="en-US" dirty="0"/>
              <a:t>Leadership development</a:t>
            </a:r>
          </a:p>
          <a:p>
            <a:pPr lvl="1"/>
            <a:r>
              <a:rPr lang="en-US" dirty="0"/>
              <a:t>Executive sponsorship encourages investment in project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481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Sponsors Improve Project Visibility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a project is on senior management’s radar, the likelihood of project success increases because visible projects are more likely to get the resources and priority needed</a:t>
            </a:r>
          </a:p>
          <a:p>
            <a:pPr lvl="1"/>
            <a:r>
              <a:rPr lang="en-US" dirty="0"/>
              <a:t>How to prioritize projects for executive sponsorship</a:t>
            </a:r>
          </a:p>
          <a:p>
            <a:pPr lvl="1"/>
            <a:r>
              <a:rPr lang="en-US" dirty="0"/>
              <a:t>How to assign sponsors to emerging projects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053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Leadership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projects require effective sponsorship and are opportunities for skill and career development </a:t>
            </a:r>
          </a:p>
          <a:p>
            <a:r>
              <a:rPr lang="en-US" dirty="0"/>
              <a:t>The sponsorship role can be leveraged</a:t>
            </a:r>
          </a:p>
          <a:p>
            <a:pPr lvl="1"/>
            <a:r>
              <a:rPr lang="en-US" dirty="0"/>
              <a:t>To refine an executive’s leadership skills </a:t>
            </a:r>
          </a:p>
          <a:p>
            <a:pPr lvl="1"/>
            <a:r>
              <a:rPr lang="en-US" dirty="0"/>
              <a:t>Assist potential leaders to learn through doing</a:t>
            </a:r>
          </a:p>
          <a:p>
            <a:pPr lvl="1"/>
            <a:r>
              <a:rPr lang="en-US" dirty="0"/>
              <a:t>Help project managers build a trusting relationship with upper-level management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962370"/>
      </p:ext>
    </p:extLst>
  </p:cSld>
  <p:clrMapOvr>
    <a:masterClrMapping/>
  </p:clrMapOvr>
</p:sld>
</file>

<file path=ppt/theme/theme1.xml><?xml version="1.0" encoding="utf-8"?>
<a:theme xmlns:a="http://schemas.openxmlformats.org/drawingml/2006/main" name="bep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P highlights template 180501" id="{F918FD44-BD66-9E47-83C0-688CBA9FE85C}" vid="{5FA78D49-CACB-4D4D-B134-AAC4A1AEA78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bep theme</Template>
  <TotalTime>916</TotalTime>
  <Words>424</Words>
  <Application>Microsoft Macintosh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bep theme</vt:lpstr>
      <vt:lpstr>PowerPoint Presentation</vt:lpstr>
      <vt:lpstr>Ch. 1: Approach to Improving Executive Project Sponsorship</vt:lpstr>
      <vt:lpstr>Book Approach</vt:lpstr>
      <vt:lpstr>Evolution of Executive Sponsorship</vt:lpstr>
      <vt:lpstr>An Organization Must Tailor Its Approach</vt:lpstr>
      <vt:lpstr>Overview of Chapters</vt:lpstr>
      <vt:lpstr>Ch. 2: Executive Sponsorship Matters </vt:lpstr>
      <vt:lpstr>Sponsors Improve Project Visibility</vt:lpstr>
      <vt:lpstr>Leadership Development</vt:lpstr>
      <vt:lpstr>Encourages Investment in  Project Management</vt:lpstr>
      <vt:lpstr>Summary Executive Sponsorship Matters </vt:lpstr>
    </vt:vector>
  </TitlesOfParts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Dawne</dc:creator>
  <cp:lastModifiedBy>Tim Kloppenborg</cp:lastModifiedBy>
  <cp:revision>89</cp:revision>
  <cp:lastPrinted>2018-04-25T21:00:45Z</cp:lastPrinted>
  <dcterms:created xsi:type="dcterms:W3CDTF">2018-04-12T21:21:49Z</dcterms:created>
  <dcterms:modified xsi:type="dcterms:W3CDTF">2018-06-20T16:56:29Z</dcterms:modified>
</cp:coreProperties>
</file>